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7" r:id="rId3"/>
    <p:sldId id="285" r:id="rId4"/>
    <p:sldId id="286" r:id="rId5"/>
    <p:sldId id="257" r:id="rId6"/>
    <p:sldId id="258" r:id="rId7"/>
    <p:sldId id="259" r:id="rId8"/>
    <p:sldId id="260" r:id="rId9"/>
    <p:sldId id="262" r:id="rId10"/>
    <p:sldId id="267" r:id="rId11"/>
    <p:sldId id="289" r:id="rId12"/>
    <p:sldId id="272" r:id="rId13"/>
    <p:sldId id="273" r:id="rId14"/>
    <p:sldId id="274" r:id="rId15"/>
    <p:sldId id="275" r:id="rId16"/>
    <p:sldId id="288" r:id="rId17"/>
    <p:sldId id="291" r:id="rId18"/>
    <p:sldId id="290" r:id="rId19"/>
    <p:sldId id="277" r:id="rId20"/>
    <p:sldId id="279" r:id="rId21"/>
    <p:sldId id="281" r:id="rId22"/>
    <p:sldId id="282" r:id="rId23"/>
    <p:sldId id="283" r:id="rId2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trafifs02\data\L\LL\LLC\LCK\Nettisivujen%20p&#228;ivitys\Kysely%20lentokouluille\Tina%20&amp;%20Liinan%20excel-harjoitu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Valmistuneet lupakirjaluokittain 2014</c:v>
          </c:tx>
          <c:invertIfNegative val="0"/>
          <c:cat>
            <c:strRef>
              <c:f>'valmiit 2014 ja 2014'!$B$3:$B$9</c:f>
              <c:strCache>
                <c:ptCount val="7"/>
                <c:pt idx="0">
                  <c:v>LAPL(A)</c:v>
                </c:pt>
                <c:pt idx="1">
                  <c:v>LAPL(H)</c:v>
                </c:pt>
                <c:pt idx="2">
                  <c:v>PPL(A)</c:v>
                </c:pt>
                <c:pt idx="3">
                  <c:v>PPL(H)</c:v>
                </c:pt>
                <c:pt idx="4">
                  <c:v>CPL(A)</c:v>
                </c:pt>
                <c:pt idx="5">
                  <c:v>CPL(H)</c:v>
                </c:pt>
                <c:pt idx="6">
                  <c:v>ATPL(A)  teoria</c:v>
                </c:pt>
              </c:strCache>
            </c:strRef>
          </c:cat>
          <c:val>
            <c:numRef>
              <c:f>'valmiit 2014 ja 2014'!$C$3:$C$9</c:f>
              <c:numCache>
                <c:formatCode>General</c:formatCode>
                <c:ptCount val="7"/>
                <c:pt idx="0">
                  <c:v>8</c:v>
                </c:pt>
                <c:pt idx="1">
                  <c:v>0</c:v>
                </c:pt>
                <c:pt idx="2">
                  <c:v>55</c:v>
                </c:pt>
                <c:pt idx="3">
                  <c:v>1</c:v>
                </c:pt>
                <c:pt idx="4">
                  <c:v>49</c:v>
                </c:pt>
                <c:pt idx="5">
                  <c:v>2</c:v>
                </c:pt>
                <c:pt idx="6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27520"/>
        <c:axId val="6144000"/>
      </c:barChart>
      <c:catAx>
        <c:axId val="6027520"/>
        <c:scaling>
          <c:orientation val="minMax"/>
        </c:scaling>
        <c:delete val="0"/>
        <c:axPos val="l"/>
        <c:majorTickMark val="out"/>
        <c:minorTickMark val="none"/>
        <c:tickLblPos val="nextTo"/>
        <c:crossAx val="6144000"/>
        <c:crosses val="autoZero"/>
        <c:auto val="1"/>
        <c:lblAlgn val="ctr"/>
        <c:lblOffset val="100"/>
        <c:noMultiLvlLbl val="0"/>
      </c:catAx>
      <c:valAx>
        <c:axId val="614400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60275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Valmistuneet kelpuutukset 2014</c:v>
          </c:tx>
          <c:invertIfNegative val="0"/>
          <c:cat>
            <c:strRef>
              <c:f>'valmiit 2014 ja 2014'!$R$3:$R$21</c:f>
              <c:strCache>
                <c:ptCount val="19"/>
                <c:pt idx="0">
                  <c:v>IR(A)/SE</c:v>
                </c:pt>
                <c:pt idx="1">
                  <c:v>EIR/CB-IR/SE</c:v>
                </c:pt>
                <c:pt idx="2">
                  <c:v>IR(A)/ME</c:v>
                </c:pt>
                <c:pt idx="3">
                  <c:v>SET</c:v>
                </c:pt>
                <c:pt idx="4">
                  <c:v>SEP(sea)</c:v>
                </c:pt>
                <c:pt idx="5">
                  <c:v>MEP (land</c:v>
                </c:pt>
                <c:pt idx="6">
                  <c:v>MEP/IR</c:v>
                </c:pt>
                <c:pt idx="7">
                  <c:v>TR(A)/SP</c:v>
                </c:pt>
                <c:pt idx="8">
                  <c:v>TR(A)/MP</c:v>
                </c:pt>
                <c:pt idx="9">
                  <c:v>TR(H)</c:v>
                </c:pt>
                <c:pt idx="10">
                  <c:v>NF(A)</c:v>
                </c:pt>
                <c:pt idx="11">
                  <c:v>NF(H)</c:v>
                </c:pt>
                <c:pt idx="12">
                  <c:v>CRI(A) </c:v>
                </c:pt>
                <c:pt idx="13">
                  <c:v>IRI(A)</c:v>
                </c:pt>
                <c:pt idx="14">
                  <c:v>FI(A)</c:v>
                </c:pt>
                <c:pt idx="15">
                  <c:v>FI(H)</c:v>
                </c:pt>
                <c:pt idx="16">
                  <c:v>TRI(A)/SP</c:v>
                </c:pt>
                <c:pt idx="17">
                  <c:v>TRI(A)/SFI(A)</c:v>
                </c:pt>
                <c:pt idx="18">
                  <c:v>MCC</c:v>
                </c:pt>
              </c:strCache>
            </c:strRef>
          </c:cat>
          <c:val>
            <c:numRef>
              <c:f>'valmiit 2014 ja 2014'!$S$3:$S$21</c:f>
              <c:numCache>
                <c:formatCode>General</c:formatCode>
                <c:ptCount val="19"/>
                <c:pt idx="0">
                  <c:v>40</c:v>
                </c:pt>
                <c:pt idx="1">
                  <c:v>0</c:v>
                </c:pt>
                <c:pt idx="2">
                  <c:v>0</c:v>
                </c:pt>
                <c:pt idx="3">
                  <c:v>6</c:v>
                </c:pt>
                <c:pt idx="4">
                  <c:v>5</c:v>
                </c:pt>
                <c:pt idx="5">
                  <c:v>13</c:v>
                </c:pt>
                <c:pt idx="6">
                  <c:v>45</c:v>
                </c:pt>
                <c:pt idx="7">
                  <c:v>59</c:v>
                </c:pt>
                <c:pt idx="8">
                  <c:v>105</c:v>
                </c:pt>
                <c:pt idx="9">
                  <c:v>7</c:v>
                </c:pt>
                <c:pt idx="10">
                  <c:v>27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9</c:v>
                </c:pt>
                <c:pt idx="15">
                  <c:v>0</c:v>
                </c:pt>
                <c:pt idx="16">
                  <c:v>4</c:v>
                </c:pt>
                <c:pt idx="17">
                  <c:v>0</c:v>
                </c:pt>
                <c:pt idx="18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74656"/>
        <c:axId val="6267264"/>
      </c:barChart>
      <c:catAx>
        <c:axId val="5974656"/>
        <c:scaling>
          <c:orientation val="minMax"/>
        </c:scaling>
        <c:delete val="0"/>
        <c:axPos val="l"/>
        <c:majorTickMark val="out"/>
        <c:minorTickMark val="none"/>
        <c:tickLblPos val="nextTo"/>
        <c:crossAx val="6267264"/>
        <c:crosses val="autoZero"/>
        <c:auto val="1"/>
        <c:lblAlgn val="ctr"/>
        <c:lblOffset val="100"/>
        <c:noMultiLvlLbl val="0"/>
      </c:catAx>
      <c:valAx>
        <c:axId val="62672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59746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Valmiit lupakirjakoulutukset 2015</c:v>
          </c:tx>
          <c:invertIfNegative val="0"/>
          <c:cat>
            <c:strRef>
              <c:f>'valmiit 2015'!$B$3:$B$9</c:f>
              <c:strCache>
                <c:ptCount val="7"/>
                <c:pt idx="0">
                  <c:v>LAPL(A)</c:v>
                </c:pt>
                <c:pt idx="1">
                  <c:v>LAPL(H)</c:v>
                </c:pt>
                <c:pt idx="2">
                  <c:v>PPL(A)</c:v>
                </c:pt>
                <c:pt idx="3">
                  <c:v>PPL(H)</c:v>
                </c:pt>
                <c:pt idx="4">
                  <c:v>CPL(A)</c:v>
                </c:pt>
                <c:pt idx="5">
                  <c:v>CPL(H)</c:v>
                </c:pt>
                <c:pt idx="6">
                  <c:v>ATPL(A)  teoria</c:v>
                </c:pt>
              </c:strCache>
            </c:strRef>
          </c:cat>
          <c:val>
            <c:numRef>
              <c:f>'valmiit 2015'!$C$3:$C$9</c:f>
              <c:numCache>
                <c:formatCode>General</c:formatCode>
                <c:ptCount val="7"/>
                <c:pt idx="0">
                  <c:v>10</c:v>
                </c:pt>
                <c:pt idx="1">
                  <c:v>0</c:v>
                </c:pt>
                <c:pt idx="2">
                  <c:v>65</c:v>
                </c:pt>
                <c:pt idx="3">
                  <c:v>1</c:v>
                </c:pt>
                <c:pt idx="4">
                  <c:v>58</c:v>
                </c:pt>
                <c:pt idx="5">
                  <c:v>0</c:v>
                </c:pt>
                <c:pt idx="6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85184"/>
        <c:axId val="6286720"/>
      </c:barChart>
      <c:catAx>
        <c:axId val="6285184"/>
        <c:scaling>
          <c:orientation val="minMax"/>
        </c:scaling>
        <c:delete val="0"/>
        <c:axPos val="l"/>
        <c:majorTickMark val="out"/>
        <c:minorTickMark val="none"/>
        <c:tickLblPos val="nextTo"/>
        <c:crossAx val="6286720"/>
        <c:crosses val="autoZero"/>
        <c:auto val="1"/>
        <c:lblAlgn val="ctr"/>
        <c:lblOffset val="100"/>
        <c:noMultiLvlLbl val="0"/>
      </c:catAx>
      <c:valAx>
        <c:axId val="62867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62851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Valmiit</a:t>
            </a:r>
            <a:r>
              <a:rPr lang="en-US" dirty="0" smtClean="0"/>
              <a:t> </a:t>
            </a:r>
            <a:r>
              <a:rPr lang="en-US" dirty="0" err="1"/>
              <a:t>kelpuutuskoulutukset</a:t>
            </a:r>
            <a:r>
              <a:rPr lang="en-US" dirty="0"/>
              <a:t> 2015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Vaslmiit kelpuutuskoulutukset 2015</c:v>
          </c:tx>
          <c:invertIfNegative val="0"/>
          <c:cat>
            <c:strRef>
              <c:f>'valmiit 2015'!$S$3:$S$23</c:f>
              <c:strCache>
                <c:ptCount val="21"/>
                <c:pt idx="0">
                  <c:v>IR(A)/SE</c:v>
                </c:pt>
                <c:pt idx="1">
                  <c:v>EIR/CB-IR/SE</c:v>
                </c:pt>
                <c:pt idx="2">
                  <c:v>IR(A)/ME</c:v>
                </c:pt>
                <c:pt idx="3">
                  <c:v>SET</c:v>
                </c:pt>
                <c:pt idx="4">
                  <c:v>SEP(sea)</c:v>
                </c:pt>
                <c:pt idx="5">
                  <c:v>MEP (land</c:v>
                </c:pt>
                <c:pt idx="6">
                  <c:v>MEP/IR</c:v>
                </c:pt>
                <c:pt idx="7">
                  <c:v>TR(A)/SP</c:v>
                </c:pt>
                <c:pt idx="8">
                  <c:v>TR(A)/MP</c:v>
                </c:pt>
                <c:pt idx="9">
                  <c:v>TR(H)</c:v>
                </c:pt>
                <c:pt idx="10">
                  <c:v>NF(A)</c:v>
                </c:pt>
                <c:pt idx="11">
                  <c:v>NF(H)</c:v>
                </c:pt>
                <c:pt idx="12">
                  <c:v>CRI(A) </c:v>
                </c:pt>
                <c:pt idx="13">
                  <c:v>IRI(A)</c:v>
                </c:pt>
                <c:pt idx="14">
                  <c:v>FI(A)</c:v>
                </c:pt>
                <c:pt idx="15">
                  <c:v>FI(H)</c:v>
                </c:pt>
                <c:pt idx="16">
                  <c:v>TRI(A)/SP</c:v>
                </c:pt>
                <c:pt idx="17">
                  <c:v>TRI(H)</c:v>
                </c:pt>
                <c:pt idx="18">
                  <c:v>TRI(A)/SFI(A)</c:v>
                </c:pt>
                <c:pt idx="19">
                  <c:v>MCC</c:v>
                </c:pt>
                <c:pt idx="20">
                  <c:v>MCCI(A)</c:v>
                </c:pt>
              </c:strCache>
            </c:strRef>
          </c:cat>
          <c:val>
            <c:numRef>
              <c:f>'valmiit 2015'!$T$3:$T$23</c:f>
              <c:numCache>
                <c:formatCode>General</c:formatCode>
                <c:ptCount val="21"/>
                <c:pt idx="0">
                  <c:v>4</c:v>
                </c:pt>
                <c:pt idx="2">
                  <c:v>47</c:v>
                </c:pt>
                <c:pt idx="3">
                  <c:v>4</c:v>
                </c:pt>
                <c:pt idx="4">
                  <c:v>10</c:v>
                </c:pt>
                <c:pt idx="5">
                  <c:v>62</c:v>
                </c:pt>
                <c:pt idx="6">
                  <c:v>65</c:v>
                </c:pt>
                <c:pt idx="7">
                  <c:v>46</c:v>
                </c:pt>
                <c:pt idx="8">
                  <c:v>81</c:v>
                </c:pt>
                <c:pt idx="9">
                  <c:v>9</c:v>
                </c:pt>
                <c:pt idx="10">
                  <c:v>34</c:v>
                </c:pt>
                <c:pt idx="11">
                  <c:v>0</c:v>
                </c:pt>
                <c:pt idx="12">
                  <c:v>7</c:v>
                </c:pt>
                <c:pt idx="13">
                  <c:v>1</c:v>
                </c:pt>
                <c:pt idx="14">
                  <c:v>20</c:v>
                </c:pt>
                <c:pt idx="15">
                  <c:v>1</c:v>
                </c:pt>
                <c:pt idx="17">
                  <c:v>2</c:v>
                </c:pt>
                <c:pt idx="19">
                  <c:v>20</c:v>
                </c:pt>
                <c:pt idx="20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76768"/>
        <c:axId val="6178304"/>
      </c:barChart>
      <c:catAx>
        <c:axId val="6176768"/>
        <c:scaling>
          <c:orientation val="minMax"/>
        </c:scaling>
        <c:delete val="0"/>
        <c:axPos val="l"/>
        <c:majorTickMark val="out"/>
        <c:minorTickMark val="none"/>
        <c:tickLblPos val="nextTo"/>
        <c:crossAx val="6178304"/>
        <c:crosses val="autoZero"/>
        <c:auto val="1"/>
        <c:lblAlgn val="ctr"/>
        <c:lblOffset val="100"/>
        <c:noMultiLvlLbl val="0"/>
      </c:catAx>
      <c:valAx>
        <c:axId val="617830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61767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v>Osa-aikaiset opettajat 2015</c:v>
          </c:tx>
          <c:dLbls>
            <c:dLbl>
              <c:idx val="2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Opettajat!$AI$16:$AI$25</c:f>
              <c:strCache>
                <c:ptCount val="10"/>
                <c:pt idx="0">
                  <c:v>Koulu 1</c:v>
                </c:pt>
                <c:pt idx="1">
                  <c:v>Koulu 2</c:v>
                </c:pt>
                <c:pt idx="2">
                  <c:v>Koulu 3</c:v>
                </c:pt>
                <c:pt idx="3">
                  <c:v>Koulu 4</c:v>
                </c:pt>
                <c:pt idx="4">
                  <c:v>Koulu 5</c:v>
                </c:pt>
                <c:pt idx="5">
                  <c:v>Koulu 6</c:v>
                </c:pt>
                <c:pt idx="6">
                  <c:v>Koulu 7</c:v>
                </c:pt>
                <c:pt idx="7">
                  <c:v>Koulu 8</c:v>
                </c:pt>
                <c:pt idx="8">
                  <c:v>Koulu 9</c:v>
                </c:pt>
                <c:pt idx="9">
                  <c:v>Koulu 10</c:v>
                </c:pt>
              </c:strCache>
            </c:strRef>
          </c:cat>
          <c:val>
            <c:numRef>
              <c:f>Opettajat!$AJ$16:$AJ$25</c:f>
              <c:numCache>
                <c:formatCode>General</c:formatCode>
                <c:ptCount val="10"/>
                <c:pt idx="0">
                  <c:v>2</c:v>
                </c:pt>
                <c:pt idx="1">
                  <c:v>8</c:v>
                </c:pt>
                <c:pt idx="2">
                  <c:v>0</c:v>
                </c:pt>
                <c:pt idx="3">
                  <c:v>2</c:v>
                </c:pt>
                <c:pt idx="4">
                  <c:v>8</c:v>
                </c:pt>
                <c:pt idx="5">
                  <c:v>8</c:v>
                </c:pt>
                <c:pt idx="6">
                  <c:v>15</c:v>
                </c:pt>
                <c:pt idx="7">
                  <c:v>11</c:v>
                </c:pt>
                <c:pt idx="8">
                  <c:v>3</c:v>
                </c:pt>
                <c:pt idx="9">
                  <c:v>104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fi-FI"/>
              <a:t>Kesken olevat lupakirjakoulutukset vuonna</a:t>
            </a:r>
            <a:r>
              <a:rPr lang="fi-FI" baseline="0"/>
              <a:t> 2016</a:t>
            </a:r>
            <a:endParaRPr lang="fi-FI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Kesken olevat lupakirjakoulutukset</c:v>
          </c:tx>
          <c:invertIfNegative val="0"/>
          <c:cat>
            <c:strRef>
              <c:f>'Annettu koulutus'!$B$3:$B$9</c:f>
              <c:strCache>
                <c:ptCount val="7"/>
                <c:pt idx="0">
                  <c:v>LAPL(A)</c:v>
                </c:pt>
                <c:pt idx="1">
                  <c:v>LAPL(H)</c:v>
                </c:pt>
                <c:pt idx="2">
                  <c:v>PPL(A)</c:v>
                </c:pt>
                <c:pt idx="3">
                  <c:v>PPL(H)</c:v>
                </c:pt>
                <c:pt idx="4">
                  <c:v>CPL(A)</c:v>
                </c:pt>
                <c:pt idx="5">
                  <c:v>CPL(H)</c:v>
                </c:pt>
                <c:pt idx="6">
                  <c:v>ATPL(A) </c:v>
                </c:pt>
              </c:strCache>
            </c:strRef>
          </c:cat>
          <c:val>
            <c:numRef>
              <c:f>'Annettu koulutus'!$C$3:$C$9</c:f>
              <c:numCache>
                <c:formatCode>General</c:formatCode>
                <c:ptCount val="7"/>
                <c:pt idx="0">
                  <c:v>49</c:v>
                </c:pt>
                <c:pt idx="1">
                  <c:v>0</c:v>
                </c:pt>
                <c:pt idx="2">
                  <c:v>110</c:v>
                </c:pt>
                <c:pt idx="3">
                  <c:v>8</c:v>
                </c:pt>
                <c:pt idx="4">
                  <c:v>30</c:v>
                </c:pt>
                <c:pt idx="5">
                  <c:v>1</c:v>
                </c:pt>
                <c:pt idx="6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954560"/>
        <c:axId val="23956096"/>
      </c:barChart>
      <c:catAx>
        <c:axId val="23954560"/>
        <c:scaling>
          <c:orientation val="minMax"/>
        </c:scaling>
        <c:delete val="0"/>
        <c:axPos val="l"/>
        <c:majorTickMark val="out"/>
        <c:minorTickMark val="none"/>
        <c:tickLblPos val="nextTo"/>
        <c:crossAx val="23956096"/>
        <c:crosses val="autoZero"/>
        <c:auto val="1"/>
        <c:lblAlgn val="ctr"/>
        <c:lblOffset val="100"/>
        <c:noMultiLvlLbl val="0"/>
      </c:catAx>
      <c:valAx>
        <c:axId val="2395609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39545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558695163104612"/>
          <c:y val="0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Kesken olevat kelpuutuskoulutukset vuonna 2016</c:v>
          </c:tx>
          <c:invertIfNegative val="0"/>
          <c:cat>
            <c:strRef>
              <c:f>'Annettu koulutus'!$M$3:$M$19</c:f>
              <c:strCache>
                <c:ptCount val="17"/>
                <c:pt idx="0">
                  <c:v>IR(A)/SE</c:v>
                </c:pt>
                <c:pt idx="1">
                  <c:v>EIR/CB-IR/SE</c:v>
                </c:pt>
                <c:pt idx="2">
                  <c:v>IR(A)/ME</c:v>
                </c:pt>
                <c:pt idx="3">
                  <c:v>SET</c:v>
                </c:pt>
                <c:pt idx="4">
                  <c:v>MEP (land</c:v>
                </c:pt>
                <c:pt idx="5">
                  <c:v>MEP/IR</c:v>
                </c:pt>
                <c:pt idx="6">
                  <c:v>TR(A)/SP</c:v>
                </c:pt>
                <c:pt idx="7">
                  <c:v>TR(A)/MP</c:v>
                </c:pt>
                <c:pt idx="8">
                  <c:v>TR(H)</c:v>
                </c:pt>
                <c:pt idx="9">
                  <c:v>NF(A)</c:v>
                </c:pt>
                <c:pt idx="10">
                  <c:v>NF(H)</c:v>
                </c:pt>
                <c:pt idx="11">
                  <c:v>CRI(A) </c:v>
                </c:pt>
                <c:pt idx="12">
                  <c:v>IRI(A)</c:v>
                </c:pt>
                <c:pt idx="13">
                  <c:v>FI(A)</c:v>
                </c:pt>
                <c:pt idx="14">
                  <c:v>FI(H)</c:v>
                </c:pt>
                <c:pt idx="15">
                  <c:v>TRI(A)/SFI(A)</c:v>
                </c:pt>
                <c:pt idx="16">
                  <c:v>MCC</c:v>
                </c:pt>
              </c:strCache>
            </c:strRef>
          </c:cat>
          <c:val>
            <c:numRef>
              <c:f>'Annettu koulutus'!$N$3:$N$19</c:f>
              <c:numCache>
                <c:formatCode>General</c:formatCode>
                <c:ptCount val="17"/>
                <c:pt idx="0">
                  <c:v>7</c:v>
                </c:pt>
                <c:pt idx="1">
                  <c:v>20</c:v>
                </c:pt>
                <c:pt idx="2">
                  <c:v>1</c:v>
                </c:pt>
                <c:pt idx="3">
                  <c:v>6</c:v>
                </c:pt>
                <c:pt idx="4">
                  <c:v>35</c:v>
                </c:pt>
                <c:pt idx="5">
                  <c:v>35</c:v>
                </c:pt>
                <c:pt idx="6">
                  <c:v>4</c:v>
                </c:pt>
                <c:pt idx="7">
                  <c:v>20</c:v>
                </c:pt>
                <c:pt idx="8">
                  <c:v>0</c:v>
                </c:pt>
                <c:pt idx="9">
                  <c:v>3</c:v>
                </c:pt>
                <c:pt idx="10">
                  <c:v>0</c:v>
                </c:pt>
                <c:pt idx="11">
                  <c:v>8</c:v>
                </c:pt>
                <c:pt idx="12">
                  <c:v>2</c:v>
                </c:pt>
                <c:pt idx="13">
                  <c:v>17</c:v>
                </c:pt>
                <c:pt idx="14">
                  <c:v>0</c:v>
                </c:pt>
                <c:pt idx="15">
                  <c:v>10</c:v>
                </c:pt>
                <c:pt idx="16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294336"/>
        <c:axId val="25295872"/>
      </c:barChart>
      <c:catAx>
        <c:axId val="25294336"/>
        <c:scaling>
          <c:orientation val="minMax"/>
        </c:scaling>
        <c:delete val="0"/>
        <c:axPos val="l"/>
        <c:majorTickMark val="out"/>
        <c:minorTickMark val="none"/>
        <c:tickLblPos val="nextTo"/>
        <c:crossAx val="25295872"/>
        <c:crosses val="autoZero"/>
        <c:auto val="1"/>
        <c:lblAlgn val="ctr"/>
        <c:lblOffset val="100"/>
        <c:noMultiLvlLbl val="0"/>
      </c:catAx>
      <c:valAx>
        <c:axId val="2529587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52943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8110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213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616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15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942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403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3783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6888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932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916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215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3E94C-E5BE-44C4-B434-3B4A70155627}" type="datetimeFigureOut">
              <a:rPr lang="fi-FI" smtClean="0"/>
              <a:t>17.5.2016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EDB67-1FD5-4509-88C6-62F24615B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5451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000" dirty="0" smtClean="0"/>
              <a:t>Lentokoulutustoimintaa koskevan kyselyn vastauksien analysointi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Lentotoiminnan koulutus –yksikkö halusi kartoittaa  ATO- koulutusorganisaatioiden vuosien 2014 ja 2015 koulutustoimintaa ja tämän hetkistä koulutustilannetta koulutusorganisaatioissa</a:t>
            </a:r>
          </a:p>
          <a:p>
            <a:r>
              <a:rPr lang="fi-FI" dirty="0" smtClean="0"/>
              <a:t>Kysely lähetettiin helmikuussa kaikille ATO- organisaatioille</a:t>
            </a:r>
          </a:p>
          <a:p>
            <a:r>
              <a:rPr lang="fi-FI" dirty="0" smtClean="0"/>
              <a:t>Kyselyyn vastasi 15:sta ATO organisaatioista 10</a:t>
            </a:r>
          </a:p>
          <a:p>
            <a:r>
              <a:rPr lang="fi-FI" dirty="0" smtClean="0"/>
              <a:t>Organisaatioita ei ole nimeltä mainittu esityksessä, jotta anonymiteetti säilyy ( otannan laajuus liian pieni)</a:t>
            </a:r>
          </a:p>
          <a:p>
            <a:r>
              <a:rPr lang="fi-FI" dirty="0" smtClean="0"/>
              <a:t>Lupakirja- ja kelpuutuskoulutuksien valmistumismäärissä tulee ottaa huomioon, että koulutusmäärät eivät kuvaa kokonaismäärää Suomessa tapahtuvasta </a:t>
            </a:r>
            <a:r>
              <a:rPr lang="fi-FI" dirty="0" smtClean="0"/>
              <a:t>koulutuksesta </a:t>
            </a:r>
            <a:r>
              <a:rPr lang="fi-FI" dirty="0" smtClean="0"/>
              <a:t>PPL ja </a:t>
            </a:r>
            <a:r>
              <a:rPr lang="fi-FI" dirty="0" smtClean="0"/>
              <a:t>LAPL lupakirjakoulutuksen osalta. Osa näistä koulutuksista </a:t>
            </a:r>
            <a:r>
              <a:rPr lang="fi-FI" dirty="0" smtClean="0"/>
              <a:t>tapahtuu myös JAR-PPL organisaatioissa. </a:t>
            </a:r>
          </a:p>
          <a:p>
            <a:r>
              <a:rPr lang="fi-FI" dirty="0" smtClean="0"/>
              <a:t>Organisaatioiden vastaukset, terveiset sekä kehittämisehdotukset on koottu tähän </a:t>
            </a:r>
            <a:r>
              <a:rPr lang="fi-FI" dirty="0" err="1" smtClean="0"/>
              <a:t>power-point</a:t>
            </a:r>
            <a:r>
              <a:rPr lang="fi-FI" dirty="0" smtClean="0"/>
              <a:t> esitykseen</a:t>
            </a:r>
          </a:p>
          <a:p>
            <a:r>
              <a:rPr lang="fi-FI" dirty="0" smtClean="0"/>
              <a:t>Kyselyn vastausaika päättyi 31.3.2016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549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Tarkat lukumäärät 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MCC 4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TRI(A)/SFI(A) 10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FI(H) 0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FI(A) 17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IRI(A) 2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CRI(A) 8 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NF(H) 0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NF(A) 3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TR(H) 0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TR(A)/MP  20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TR(A)/SP 4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MEP/IR 35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MEP (land)35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SET 6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IR(A)/ME 1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EIR/CB-IR/SE 20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IR(A)/SE 7 kpl</a:t>
            </a:r>
            <a:endParaRPr lang="fi-FI" dirty="0"/>
          </a:p>
        </p:txBody>
      </p:sp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355158"/>
              </p:ext>
            </p:extLst>
          </p:nvPr>
        </p:nvGraphicFramePr>
        <p:xfrm>
          <a:off x="3707904" y="188640"/>
          <a:ext cx="511175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111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Yleisimmin käytetyt ilma-alukset sakkaus- ja syöksykierteen välttämiskoulutuksessa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Verrattaessa organisaatioiden vastauksia </a:t>
            </a:r>
            <a:r>
              <a:rPr lang="fi-FI" dirty="0" smtClean="0"/>
              <a:t>sakkaus- ja syöksykierteen välttämiskoulutuksessa käytettävän kaluston osalta voidaan todeta, että organisaatioilla on käytössään yleisesti Cessna 150,152,172 ilma-alukset sekä </a:t>
            </a:r>
            <a:r>
              <a:rPr lang="fi-FI" dirty="0" err="1" smtClean="0"/>
              <a:t>Tecnam</a:t>
            </a:r>
            <a:r>
              <a:rPr lang="fi-FI" dirty="0" smtClean="0"/>
              <a:t> P2002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672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Sakkaus täydessä laskuasussa ja koulutustuntimäärät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Vastanneista organisaatioista 2 ei ollut ollut vielä aloittanut lentokoulutusta ja he eivät olleet antaneet vastausta</a:t>
            </a:r>
          </a:p>
          <a:p>
            <a:r>
              <a:rPr lang="fi-FI" dirty="0" smtClean="0"/>
              <a:t>2 vastanneista organisaatioista oli helikopterikoulutusta antavia, joiden vastaukset on käsitelty autorotaatiokysymysten kohdassa</a:t>
            </a:r>
          </a:p>
          <a:p>
            <a:r>
              <a:rPr lang="fi-FI" dirty="0" smtClean="0"/>
              <a:t>2 vastanneista organisaatioista ilmoitti, että he eivät anna peruslentokoulutusta eikä näin ollen myöskään sakkauskoulutusta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59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Sakkaus täydessä laskuasussa ja koulutustuntimäärät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Verrattaessa organisaatioiden vastauksia täydessä laskuasussa sakkauksen oikaisuun voidaan havaita, että oikaisumenetelmät ovat lähes yhteneväiset organisaatioissa</a:t>
            </a:r>
          </a:p>
          <a:p>
            <a:r>
              <a:rPr lang="fi-FI" dirty="0" smtClean="0"/>
              <a:t>Kaikki vastanneet organisaatiot eivät kertoneet kauanko he käyttävät aikaa ko. koulutukseen </a:t>
            </a:r>
          </a:p>
          <a:p>
            <a:r>
              <a:rPr lang="fi-FI" dirty="0" smtClean="0"/>
              <a:t>Koulutustuntimäärien vaihteluvälit vastanneiden kesken olivat 20-40 minuutista 2 h 15 minuuttiin. Vastauksista voidaan päätellä, että toiset ovat vastanneet </a:t>
            </a:r>
            <a:r>
              <a:rPr lang="fi-FI" dirty="0" err="1" smtClean="0"/>
              <a:t>sakkauskoulustuntimäärään</a:t>
            </a:r>
            <a:r>
              <a:rPr lang="fi-FI" dirty="0" smtClean="0"/>
              <a:t> laskuasussa ja toiset sakkauskoulutukseen kokonaisuudessaan </a:t>
            </a:r>
            <a:r>
              <a:rPr lang="fi-FI" dirty="0" smtClean="0"/>
              <a:t>(sileä, täydessä laskuasussa)</a:t>
            </a:r>
            <a:endParaRPr lang="fi-FI" dirty="0" smtClean="0"/>
          </a:p>
          <a:p>
            <a:r>
              <a:rPr lang="fi-FI" dirty="0" smtClean="0"/>
              <a:t>Muussa kuin peruslentokoulutuksessa  lennonharjoittelulaitteella sekä ilma-aluksella </a:t>
            </a:r>
            <a:r>
              <a:rPr lang="fi-FI" smtClean="0"/>
              <a:t>annetaan </a:t>
            </a:r>
            <a:r>
              <a:rPr lang="fi-FI" smtClean="0"/>
              <a:t>sakkauskoulutusta </a:t>
            </a:r>
            <a:r>
              <a:rPr lang="fi-FI" dirty="0" smtClean="0"/>
              <a:t>noin 10 tuntia täydessä laskuasussa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184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Syöksykierteen välttämisharjoitus ja koulutukseen käytettävät tuntimäärät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Vastanneista organisaatioista 2 ei ollut ollut vielä aloittanut lentokoulutusta ja he eivät olleet antaneet vastausta</a:t>
            </a:r>
          </a:p>
          <a:p>
            <a:r>
              <a:rPr lang="fi-FI" dirty="0"/>
              <a:t>2 vastanneista organisaatioista oli helikopterikoulutusta antavia, joiden vastaukset on käsitelty autorotaatiokysymysten kohdassa</a:t>
            </a:r>
          </a:p>
          <a:p>
            <a:r>
              <a:rPr lang="fi-FI" dirty="0"/>
              <a:t>2 vastanneista organisaatioista ilmoitti, että he eivät anna peruslentokoulutusta eikä näin ollen myöskään </a:t>
            </a:r>
            <a:r>
              <a:rPr lang="fi-FI" dirty="0" smtClean="0"/>
              <a:t>syöksykierteen välttämiskoulutusta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696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Syöksykierteen välttämisharjoitus ja koulutukseen käytettävät tuntimäärät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dirty="0"/>
              <a:t>Verrattaessa organisaatioiden </a:t>
            </a:r>
            <a:r>
              <a:rPr lang="fi-FI" dirty="0" smtClean="0"/>
              <a:t>vastauksia syöksykierteen välttämisharjoituksia tehdessä voidaan </a:t>
            </a:r>
            <a:r>
              <a:rPr lang="fi-FI" dirty="0"/>
              <a:t>havaita, että oikaisumenetelmät ovat lähes yhteneväiset </a:t>
            </a:r>
            <a:r>
              <a:rPr lang="fi-FI" dirty="0" smtClean="0"/>
              <a:t>organisaatioissa</a:t>
            </a:r>
          </a:p>
          <a:p>
            <a:r>
              <a:rPr lang="fi-FI" dirty="0" smtClean="0"/>
              <a:t>Koulutuksessa noudatetaan lentokoneen käsikirjan arvoja, lennon tapahtumat ja kulku käydään maassa lävitse ennen suoritusta, </a:t>
            </a:r>
          </a:p>
          <a:p>
            <a:r>
              <a:rPr lang="fi-FI" dirty="0"/>
              <a:t>O</a:t>
            </a:r>
            <a:r>
              <a:rPr lang="fi-FI" dirty="0" smtClean="0"/>
              <a:t>pettaja näyttää ensimmäisen suorituksen,</a:t>
            </a:r>
          </a:p>
          <a:p>
            <a:r>
              <a:rPr lang="fi-FI" dirty="0" smtClean="0"/>
              <a:t>Oppilas ajaa koneen sakkaustilaan ja opettaja aiheuttaa ”kaatamisen” 45 asteen kallistuksella, eri tehoasetukset ja niiden vaikutukset, oikeiden oikaisumenetelmien tärkeys ja sisäistäminen yllättävien tilanteiden varalta</a:t>
            </a:r>
          </a:p>
          <a:p>
            <a:r>
              <a:rPr lang="fi-FI" dirty="0" smtClean="0"/>
              <a:t>Syöksykierteitä ei tehdä, ei edes alkavia</a:t>
            </a:r>
          </a:p>
          <a:p>
            <a:r>
              <a:rPr lang="fi-FI" dirty="0"/>
              <a:t>Koulutustuntimäärien vaihteluvälit vastanneiden kesken olivat 20-40 minuutista </a:t>
            </a:r>
            <a:r>
              <a:rPr lang="fi-FI" dirty="0" smtClean="0"/>
              <a:t>1 </a:t>
            </a:r>
            <a:r>
              <a:rPr lang="fi-FI" dirty="0"/>
              <a:t>h </a:t>
            </a:r>
            <a:r>
              <a:rPr lang="fi-FI" dirty="0" smtClean="0"/>
              <a:t>30 </a:t>
            </a:r>
            <a:r>
              <a:rPr lang="fi-FI" dirty="0"/>
              <a:t>minuuttiin. </a:t>
            </a:r>
            <a:endParaRPr lang="fi-FI" dirty="0" smtClean="0"/>
          </a:p>
          <a:p>
            <a:r>
              <a:rPr lang="fi-FI" dirty="0"/>
              <a:t>Muussa kuin peruslentokoulutuksessa  lennonharjoittelulaitteella sekä ilma-aluksella annetaan koulutusta </a:t>
            </a:r>
            <a:r>
              <a:rPr lang="fi-FI" dirty="0" smtClean="0"/>
              <a:t>syöksykierteen välttämiseen noin 20tuntia </a:t>
            </a:r>
            <a:endParaRPr lang="fi-FI" dirty="0"/>
          </a:p>
          <a:p>
            <a:r>
              <a:rPr lang="fi-FI" dirty="0"/>
              <a:t>Kaikki vastanneet organisaatiot eivät kertoneet kauanko he käyttävät aikaa ko. koulutukseen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645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Lennonopettajakoulutuksessa syöksykierteen ja kehittyneen syöksykierteen käytetty kalusto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i-FI" dirty="0"/>
          </a:p>
          <a:p>
            <a:r>
              <a:rPr lang="fi-FI" dirty="0" smtClean="0"/>
              <a:t>Organisaatiot antava lennonopettajakoulutukseen liittyvän alkavan syöksykierteen sekä kehittyneen syöksykierteen oikaisukoulutuksen seuraavilla ilma-alustyypeillä:</a:t>
            </a:r>
          </a:p>
          <a:p>
            <a:r>
              <a:rPr lang="fi-FI" dirty="0" smtClean="0"/>
              <a:t>C150, C152, C172 </a:t>
            </a:r>
          </a:p>
          <a:p>
            <a:r>
              <a:rPr lang="fi-FI" dirty="0" err="1" smtClean="0"/>
              <a:t>Tecnam</a:t>
            </a:r>
            <a:r>
              <a:rPr lang="fi-FI" dirty="0" smtClean="0"/>
              <a:t> P2002</a:t>
            </a:r>
          </a:p>
          <a:p>
            <a:r>
              <a:rPr lang="fi-FI" dirty="0" err="1" smtClean="0"/>
              <a:t>Sbach</a:t>
            </a:r>
            <a:r>
              <a:rPr lang="fi-FI" dirty="0" smtClean="0"/>
              <a:t> 342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3690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Lennonopettajakoulutuksen alkavan syöksykierteen oikaisuharjoitukset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Vastanneista 3 organisaatiota antaa lennonopettajakoulutusta</a:t>
            </a:r>
          </a:p>
          <a:p>
            <a:r>
              <a:rPr lang="fi-FI" dirty="0"/>
              <a:t>Verrattaessa organisaatioiden vastauksia </a:t>
            </a:r>
            <a:r>
              <a:rPr lang="fi-FI" dirty="0" smtClean="0"/>
              <a:t>keskenään </a:t>
            </a:r>
            <a:r>
              <a:rPr lang="fi-FI" dirty="0"/>
              <a:t>voidaan havaita, että oikaisumenetelmät ovat lähes yhteneväiset organisaatioissa</a:t>
            </a:r>
          </a:p>
          <a:p>
            <a:r>
              <a:rPr lang="fi-FI" dirty="0" smtClean="0"/>
              <a:t>Keskimäärin alkavan syöksykierteen oikaisuharjoituksia tehdään minimissään 1-3 h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3684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Lennonopettajakoulutuksen kehittyvän syöksykierteen oikaisuharjoitukset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Vastanneista 3 organisaatiota antaa lennonopettajakoulutusta</a:t>
            </a:r>
          </a:p>
          <a:p>
            <a:r>
              <a:rPr lang="fi-FI" dirty="0" smtClean="0"/>
              <a:t>Organisaatioiden toimintatavat ovat lähes yhteneväiset keskenään</a:t>
            </a:r>
          </a:p>
          <a:p>
            <a:r>
              <a:rPr lang="fi-FI" dirty="0" smtClean="0"/>
              <a:t>Koulutusta annetaan minimissään </a:t>
            </a:r>
            <a:r>
              <a:rPr lang="fi-FI" smtClean="0"/>
              <a:t>1-3 tuntia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20931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Autorotaation hallintaharjoitukset ja niihin käytetyt tuntimäärät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Vastanneista organisaatioista kaksi antaa helikopterikoulutusta</a:t>
            </a:r>
          </a:p>
          <a:p>
            <a:r>
              <a:rPr lang="fi-FI" dirty="0" smtClean="0"/>
              <a:t>Annettaessa koulutus helikopterilla maahan saakka, koulutusta  annetaan 2 tunnista 4 tuntiin</a:t>
            </a:r>
          </a:p>
          <a:p>
            <a:r>
              <a:rPr lang="fi-FI" dirty="0" smtClean="0"/>
              <a:t>Simulaattorikoulutuksessa 3-5 tuntia (MCC koulutuksen puuttuessa 5 tuntia)</a:t>
            </a:r>
          </a:p>
          <a:p>
            <a:r>
              <a:rPr lang="fi-FI" dirty="0"/>
              <a:t>Verrattaessa organisaatioiden vastauksia </a:t>
            </a:r>
            <a:r>
              <a:rPr lang="fi-FI" dirty="0" smtClean="0"/>
              <a:t>autorotaation hallintaharjoituksia tehdessä </a:t>
            </a:r>
            <a:r>
              <a:rPr lang="fi-FI" dirty="0"/>
              <a:t>voidaan havaita, että oikaisumenetelmät ovat lähes yhteneväiset </a:t>
            </a:r>
            <a:r>
              <a:rPr lang="fi-FI" dirty="0" smtClean="0"/>
              <a:t>organisaatioissa (ensin inertia, suora liuku johon lisätään </a:t>
            </a:r>
            <a:r>
              <a:rPr lang="fi-FI" dirty="0" err="1" smtClean="0"/>
              <a:t>flare</a:t>
            </a:r>
            <a:r>
              <a:rPr lang="fi-FI" dirty="0"/>
              <a:t> </a:t>
            </a:r>
            <a:r>
              <a:rPr lang="fi-FI" dirty="0" smtClean="0"/>
              <a:t>&gt; autorotaatio kaarrolla &gt; sitten lentoonlähdöstä ja korkeasta leijunnasta)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8318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Lentokoulutustuntimäärät vuosina 2014 ja 2015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Kyselyyn vastanneissa ATO organisaatioissa annettiin yhteensä lentokoulutusta seuraavasti:</a:t>
            </a:r>
          </a:p>
          <a:p>
            <a:r>
              <a:rPr lang="fi-FI" dirty="0" smtClean="0"/>
              <a:t>2014: 21485 tuntia</a:t>
            </a:r>
          </a:p>
          <a:p>
            <a:r>
              <a:rPr lang="fi-FI" dirty="0" smtClean="0"/>
              <a:t>2015: 20121 tuntia</a:t>
            </a:r>
          </a:p>
        </p:txBody>
      </p:sp>
    </p:spTree>
    <p:extLst>
      <p:ext uri="{BB962C8B-B14F-4D97-AF65-F5344CB8AC3E}">
        <p14:creationId xmlns:p14="http://schemas.microsoft.com/office/powerpoint/2010/main" val="416355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Inertialaskujen </a:t>
            </a:r>
            <a:r>
              <a:rPr lang="fi-FI" dirty="0"/>
              <a:t>hallintaharjoitukset ja niihin käytetyt tuntimäärät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Vastanneista organisaatioista kaksi antaa helikopterikoulutusta</a:t>
            </a:r>
          </a:p>
          <a:p>
            <a:r>
              <a:rPr lang="fi-FI" dirty="0"/>
              <a:t>Verrattaessa organisaatioiden vastauksia </a:t>
            </a:r>
            <a:r>
              <a:rPr lang="fi-FI" dirty="0" smtClean="0"/>
              <a:t>inertialaskujen hallintaharjoituksien suorittamiseen </a:t>
            </a:r>
            <a:r>
              <a:rPr lang="fi-FI" dirty="0"/>
              <a:t>voidaan havaita, että </a:t>
            </a:r>
            <a:r>
              <a:rPr lang="fi-FI" dirty="0" smtClean="0"/>
              <a:t>koulutusmenetelmät </a:t>
            </a:r>
            <a:r>
              <a:rPr lang="fi-FI" dirty="0"/>
              <a:t>ovat lähes yhteneväiset organisaatioissa </a:t>
            </a:r>
            <a:r>
              <a:rPr lang="fi-FI" dirty="0" smtClean="0"/>
              <a:t>(kerrataan autorotaatiolennon aluksi &gt; opettaja näyttää ensin &gt; oppilas sen jälkeen)</a:t>
            </a:r>
          </a:p>
          <a:p>
            <a:r>
              <a:rPr lang="fi-FI" dirty="0" smtClean="0"/>
              <a:t>Inertialaskuharjoitukset aloitetaan aina matalalta &gt; kun toiminta sujuu &gt; niin siirrytään korkeammalle</a:t>
            </a:r>
          </a:p>
          <a:p>
            <a:r>
              <a:rPr lang="fi-FI" dirty="0" smtClean="0"/>
              <a:t>Koulutusta annetaan keskimäärin 2-3 tuntia (nopea reagointi vääntömomentin loppumisesta johtuvan kääntymis- ja siirtymisvaikutukseen tehonmenetyksestä johtuen, leijunta, eri tehonasetusmuutokset ja niiden vaikutukset, pyrstöroottorin menetys leijunnassa &gt; inertialasku hallitusti)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16619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Massa-, massakeskiö- ja polttoainelaskelmat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Organisaatioita pyydettiin kertomaan kouluttavatko he oppilaansa kirjallisesti laskemalla vai sähköisen järjestelmän käyttöä hyödyntäen koulutuksen massa-, massakeskiö- ja polttoainelaskelmiin liittyen.</a:t>
            </a:r>
          </a:p>
          <a:p>
            <a:r>
              <a:rPr lang="fi-FI" dirty="0" smtClean="0"/>
              <a:t>Vastanneista organisaatioista;</a:t>
            </a:r>
          </a:p>
          <a:p>
            <a:r>
              <a:rPr lang="fi-FI" dirty="0" smtClean="0"/>
              <a:t> kaksi ei ollut vastannut kysymykseen,</a:t>
            </a:r>
          </a:p>
          <a:p>
            <a:r>
              <a:rPr lang="fi-FI" dirty="0" smtClean="0"/>
              <a:t>3 organisaatiota käyttää sähköistä järjestelmää hyväkseen</a:t>
            </a:r>
          </a:p>
          <a:p>
            <a:r>
              <a:rPr lang="fi-FI" dirty="0" smtClean="0"/>
              <a:t>6 organisaatiota antaa koulutuksen manuaalisesti paperilla</a:t>
            </a:r>
          </a:p>
          <a:p>
            <a:r>
              <a:rPr lang="fi-FI" dirty="0" smtClean="0"/>
              <a:t>Verrattaessa vastauksia vastanneiden kesken tulee huomioida, että sähköinen järjestelmä on käytössä organisaatioissa joissa ei enää anneta peruslupakirjakoulutusta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8347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Tilastojen hyödyntäminen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Kyselyssä tiedusteltiin organisaatioiden halukkuutta saada tietoonsa </a:t>
            </a:r>
            <a:r>
              <a:rPr lang="fi-FI" dirty="0" err="1" smtClean="0"/>
              <a:t>Trafin</a:t>
            </a:r>
            <a:r>
              <a:rPr lang="fi-FI" dirty="0" smtClean="0"/>
              <a:t> teoriakoejärjestelmän tilastoja osa-alueittain sekä kouluttajittain</a:t>
            </a:r>
          </a:p>
          <a:p>
            <a:r>
              <a:rPr lang="fi-FI" dirty="0" smtClean="0"/>
              <a:t>Suurin osa kouluttajista on kiinnostuneita samaan tietoja oppilaidensa koemenestyksistä sekä vertailuin kaikkiin kokelaisiin niistä kokeista, jotka on suoritettu viranomaisen järjestelmällä (2 organisaatiota ei vastannut ko. kysymykseen)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17902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Palaute kyselystä ja kehittämisehdotukset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Organisaatioiden terveiset ja kehittämisehdotukset:</a:t>
            </a:r>
          </a:p>
          <a:p>
            <a:r>
              <a:rPr lang="fi-FI" sz="1800" i="1" dirty="0"/>
              <a:t>Ihan hyvä kysely.</a:t>
            </a:r>
          </a:p>
          <a:p>
            <a:r>
              <a:rPr lang="fi-FI" sz="1800" i="1" dirty="0"/>
              <a:t>Yritin tehdä kyselyn aiemmin </a:t>
            </a:r>
            <a:r>
              <a:rPr lang="fi-FI" sz="1800" i="1" dirty="0" err="1"/>
              <a:t>i-padilla</a:t>
            </a:r>
            <a:r>
              <a:rPr lang="fi-FI" sz="1800" i="1" dirty="0"/>
              <a:t> mutta jumittui 80%:n kohdalle. Tein uudestaan </a:t>
            </a:r>
            <a:r>
              <a:rPr lang="fi-FI" sz="1800" i="1" dirty="0" smtClean="0"/>
              <a:t>PC:llä </a:t>
            </a:r>
            <a:r>
              <a:rPr lang="fi-FI" sz="1800" i="1" dirty="0"/>
              <a:t>ja ilman </a:t>
            </a:r>
            <a:r>
              <a:rPr lang="fi-FI" sz="1800" i="1" dirty="0" smtClean="0"/>
              <a:t>ongelmia.</a:t>
            </a:r>
          </a:p>
          <a:p>
            <a:r>
              <a:rPr lang="fi-FI" sz="1800" i="1" dirty="0"/>
              <a:t>Massa-, massakeskiö- ja polttoainelaskelmat koulutetaan sekä manuaalisesti tehden että tietokoneohjelmaa avuksi käyttäen</a:t>
            </a:r>
            <a:r>
              <a:rPr lang="fi-FI" sz="1800" i="1" dirty="0" smtClean="0"/>
              <a:t>.</a:t>
            </a:r>
            <a:endParaRPr lang="fi-FI" sz="1800" i="1" dirty="0"/>
          </a:p>
          <a:p>
            <a:r>
              <a:rPr lang="fi-FI" sz="1800" i="1" dirty="0"/>
              <a:t>Jotkut kysymykset olivat epämääräisiä ja ne pystyi ymmärtämään monella tavalla</a:t>
            </a:r>
            <a:r>
              <a:rPr lang="fi-FI" sz="1800" i="1" dirty="0" smtClean="0"/>
              <a:t>.</a:t>
            </a:r>
            <a:endParaRPr lang="fi-FI" sz="1800" i="1" dirty="0"/>
          </a:p>
          <a:p>
            <a:r>
              <a:rPr lang="fi-FI" sz="1800" i="1" dirty="0"/>
              <a:t>Esimerkiksi olisi voinut kysyä: Alkavan syöksykierteen oikaisu, miten koulutatte oikaisutekniikan ja toimenpidejärjestyksen (mahdollisesti tyyppikohtaisesti kuvattuna</a:t>
            </a:r>
            <a:r>
              <a:rPr lang="fi-FI" sz="1800" i="1" dirty="0" smtClean="0"/>
              <a:t>)?</a:t>
            </a:r>
          </a:p>
          <a:p>
            <a:r>
              <a:rPr lang="fi-FI" sz="1800" i="1" dirty="0"/>
              <a:t>Tulostettava/tallennettava versio tästä kyselystä (ja myös muista vastaavista kyselyistä</a:t>
            </a:r>
            <a:r>
              <a:rPr lang="fi-FI" sz="1800" i="1" dirty="0" smtClean="0"/>
              <a:t>).</a:t>
            </a:r>
          </a:p>
          <a:p>
            <a:r>
              <a:rPr lang="fi-FI" sz="1800" i="1" dirty="0"/>
              <a:t>Luotamme </a:t>
            </a:r>
            <a:r>
              <a:rPr lang="fi-FI" sz="1800" i="1" dirty="0" err="1"/>
              <a:t>Trafin</a:t>
            </a:r>
            <a:r>
              <a:rPr lang="fi-FI" sz="1800" i="1" dirty="0"/>
              <a:t> ammattitaitoiseen </a:t>
            </a:r>
            <a:r>
              <a:rPr lang="fi-FI" sz="1800" i="1" dirty="0" smtClean="0"/>
              <a:t>kehittämiseen</a:t>
            </a:r>
          </a:p>
          <a:p>
            <a:r>
              <a:rPr lang="fi-FI" sz="1800" i="1" dirty="0"/>
              <a:t>Tilastot voisi jakaa </a:t>
            </a:r>
            <a:r>
              <a:rPr lang="fi-FI" sz="1800" i="1" dirty="0" err="1"/>
              <a:t>toeria-</a:t>
            </a:r>
            <a:r>
              <a:rPr lang="fi-FI" sz="1800" i="1" dirty="0"/>
              <a:t> ja lentokoulutukseen. Koulutamme paljon oppilaita, jotka suorittavat lento/teoriaopetuksen muussa koulussa. Tilasto voi siis vääristyä, koska sama oppilas "valmistuu" kahdesta koulusta.</a:t>
            </a:r>
          </a:p>
          <a:p>
            <a:endParaRPr lang="fi-FI" sz="1800" i="1" dirty="0" smtClean="0"/>
          </a:p>
          <a:p>
            <a:endParaRPr lang="fi-FI" sz="1800" i="1" dirty="0"/>
          </a:p>
        </p:txBody>
      </p:sp>
    </p:spTree>
    <p:extLst>
      <p:ext uri="{BB962C8B-B14F-4D97-AF65-F5344CB8AC3E}">
        <p14:creationId xmlns:p14="http://schemas.microsoft.com/office/powerpoint/2010/main" val="4080706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Valmistuneet lupakirja- ja kelpuutuskoulutukset vuonna 2014</a:t>
            </a:r>
          </a:p>
        </p:txBody>
      </p:sp>
      <p:graphicFrame>
        <p:nvGraphicFramePr>
          <p:cNvPr id="5" name="Sisällön paikkamerkki 6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04253666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247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Valmistuneet lupakirja- ja kelpuutuskoulutukset 2015</a:t>
            </a:r>
            <a:endParaRPr lang="fi-FI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Sisällön paikkamerkki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9191787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8777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Kokoaikaiset opettajat 2014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Vastanneista organisaatioista 4 ei ollut lainkaan kokoaikaisia opettajia. Kuvaajasta on poistettu nämä kouluttajat.</a:t>
            </a:r>
          </a:p>
          <a:p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212976"/>
            <a:ext cx="5054600" cy="322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740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Osa-aikaiset opettajat 2014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Vastanneista organisaatioista </a:t>
            </a:r>
            <a:r>
              <a:rPr lang="fi-FI" dirty="0" smtClean="0"/>
              <a:t>3 </a:t>
            </a:r>
            <a:r>
              <a:rPr lang="fi-FI" dirty="0"/>
              <a:t>ei ollut lainkaan </a:t>
            </a:r>
            <a:r>
              <a:rPr lang="fi-FI" dirty="0" smtClean="0"/>
              <a:t>osa-aikaisia </a:t>
            </a:r>
            <a:r>
              <a:rPr lang="fi-FI" dirty="0"/>
              <a:t>opettajia. Kuvaajasta on poistettu nämä </a:t>
            </a:r>
            <a:r>
              <a:rPr lang="fi-FI" dirty="0" smtClean="0"/>
              <a:t>kouluttajat.</a:t>
            </a:r>
            <a:endParaRPr lang="fi-FI" dirty="0"/>
          </a:p>
          <a:p>
            <a:endParaRPr lang="fi-FI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594" y="3445553"/>
            <a:ext cx="4584700" cy="316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76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Kokoaikaiset opettajat 2015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Vastanneista organisaatioista viidellä koululla ei ollut lainkaan kokoaikaisia opettajia. Kuvasta nämä koulut poistettu.</a:t>
            </a:r>
          </a:p>
          <a:p>
            <a:endParaRPr lang="fi-F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2996952"/>
            <a:ext cx="4584700" cy="327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511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Osa-aikaiset opettajat 2015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Vastanneista organisaatioista yhdellä koululla ei ollut lainkaan osa-aikaisia opettajia. Kuvaajasta on poistettu tämä kouluttaja.</a:t>
            </a:r>
          </a:p>
          <a:p>
            <a:endParaRPr lang="fi-FI" dirty="0"/>
          </a:p>
        </p:txBody>
      </p:sp>
      <p:graphicFrame>
        <p:nvGraphicFramePr>
          <p:cNvPr id="4" name="Kaavi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5360527"/>
              </p:ext>
            </p:extLst>
          </p:nvPr>
        </p:nvGraphicFramePr>
        <p:xfrm>
          <a:off x="2267744" y="3140968"/>
          <a:ext cx="4572000" cy="2924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551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Tarkat lukumäärät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ATPL(A)  teoria 24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CPL(H)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CPL(A) 30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PPL(H) 8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PPL(A)110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LAPL(H) 0 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LAPL (A) 49 kpl</a:t>
            </a:r>
            <a:endParaRPr lang="fi-FI" dirty="0"/>
          </a:p>
        </p:txBody>
      </p:sp>
      <p:graphicFrame>
        <p:nvGraphicFramePr>
          <p:cNvPr id="9" name="Sisällön paikkamerkki 8"/>
          <p:cNvGraphicFramePr>
            <a:graphicFrameLocks noGrp="1"/>
          </p:cNvGraphicFramePr>
          <p:nvPr>
            <p:ph idx="1"/>
          </p:nvPr>
        </p:nvGraphicFramePr>
        <p:xfrm>
          <a:off x="3575050" y="273050"/>
          <a:ext cx="511175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254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1110</Words>
  <Application>Microsoft Office PowerPoint</Application>
  <PresentationFormat>Näytössä katseltava diaesitys (4:3)</PresentationFormat>
  <Paragraphs>123</Paragraphs>
  <Slides>23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4" baseType="lpstr">
      <vt:lpstr>Office-teema</vt:lpstr>
      <vt:lpstr>Lentokoulutustoimintaa koskevan kyselyn vastauksien analysointi</vt:lpstr>
      <vt:lpstr>Lentokoulutustuntimäärät vuosina 2014 ja 2015</vt:lpstr>
      <vt:lpstr>Valmistuneet lupakirja- ja kelpuutuskoulutukset vuonna 2014</vt:lpstr>
      <vt:lpstr>Valmistuneet lupakirja- ja kelpuutuskoulutukset 2015</vt:lpstr>
      <vt:lpstr>Kokoaikaiset opettajat 2014 </vt:lpstr>
      <vt:lpstr>Osa-aikaiset opettajat 2014</vt:lpstr>
      <vt:lpstr>Kokoaikaiset opettajat 2015</vt:lpstr>
      <vt:lpstr>Osa-aikaiset opettajat 2015</vt:lpstr>
      <vt:lpstr>Tarkat lukumäärät </vt:lpstr>
      <vt:lpstr>Tarkat lukumäärät </vt:lpstr>
      <vt:lpstr>Yleisimmin käytetyt ilma-alukset sakkaus- ja syöksykierteen välttämiskoulutuksessa </vt:lpstr>
      <vt:lpstr>Sakkaus täydessä laskuasussa ja koulutustuntimäärät</vt:lpstr>
      <vt:lpstr>Sakkaus täydessä laskuasussa ja koulutustuntimäärät</vt:lpstr>
      <vt:lpstr>Syöksykierteen välttämisharjoitus ja koulutukseen käytettävät tuntimäärät</vt:lpstr>
      <vt:lpstr>Syöksykierteen välttämisharjoitus ja koulutukseen käytettävät tuntimäärät</vt:lpstr>
      <vt:lpstr>Lennonopettajakoulutuksessa syöksykierteen ja kehittyneen syöksykierteen käytetty kalusto</vt:lpstr>
      <vt:lpstr>Lennonopettajakoulutuksen alkavan syöksykierteen oikaisuharjoitukset</vt:lpstr>
      <vt:lpstr>Lennonopettajakoulutuksen kehittyvän syöksykierteen oikaisuharjoitukset</vt:lpstr>
      <vt:lpstr>Autorotaation hallintaharjoitukset ja niihin käytetyt tuntimäärät</vt:lpstr>
      <vt:lpstr>Inertialaskujen hallintaharjoitukset ja niihin käytetyt tuntimäärät</vt:lpstr>
      <vt:lpstr>Massa-, massakeskiö- ja polttoainelaskelmat</vt:lpstr>
      <vt:lpstr>Tilastojen hyödyntäminen</vt:lpstr>
      <vt:lpstr>Palaute kyselystä ja kehittämisehdotukset</vt:lpstr>
    </vt:vector>
  </TitlesOfParts>
  <Company>Trafi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El-Nemr Tina</dc:creator>
  <cp:lastModifiedBy>Vesterbacka Karoliina</cp:lastModifiedBy>
  <cp:revision>61</cp:revision>
  <dcterms:created xsi:type="dcterms:W3CDTF">2016-04-11T06:47:43Z</dcterms:created>
  <dcterms:modified xsi:type="dcterms:W3CDTF">2016-05-17T07:57:17Z</dcterms:modified>
</cp:coreProperties>
</file>