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306" r:id="rId2"/>
    <p:sldId id="307" r:id="rId3"/>
    <p:sldId id="309" r:id="rId4"/>
    <p:sldId id="308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Esitys" id="{8800AE33-4428-4831-AC74-A1857DD8EFFE}">
          <p14:sldIdLst>
            <p14:sldId id="306"/>
            <p14:sldId id="307"/>
            <p14:sldId id="309"/>
            <p14:sldId id="308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4042"/>
    <a:srgbClr val="7C87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3630" autoAdjust="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outlineViewPr>
    <p:cViewPr>
      <p:scale>
        <a:sx n="33" d="100"/>
        <a:sy n="33" d="100"/>
      </p:scale>
      <p:origin x="0" y="-12704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customXml" Target="../customXml/item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>
            <a:extLst>
              <a:ext uri="{FF2B5EF4-FFF2-40B4-BE49-F238E27FC236}">
                <a16:creationId xmlns:a16="http://schemas.microsoft.com/office/drawing/2014/main" id="{64602575-9EAF-19A0-9847-12CD2B7914E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FE704949-FF20-BDA6-80A8-5BB77E4430E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4A647E-FC34-48BE-8E96-6D156D49D38A}" type="datetimeFigureOut">
              <a:rPr lang="fi-FI" smtClean="0"/>
              <a:t>25.1.2023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5E27156-F8DF-D6F6-89BD-731383CB97D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1F7BC741-35EB-5276-DE13-B01C7C01D06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ABDB7B-4381-47BB-BC73-39DA21E3556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692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9ADEF0-302C-0740-AA59-1A0E43384264}" type="datetimeFigureOut">
              <a:rPr lang="en-FI" smtClean="0"/>
              <a:t>01/25/2023</a:t>
            </a:fld>
            <a:endParaRPr lang="en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A87C45-9367-6644-83AC-E35F0EDF28AC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42615857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sv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Otsikkodia_ikone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331965-5214-461C-BEB3-6F5370F8F9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72463" y="2857550"/>
            <a:ext cx="5067536" cy="2169000"/>
          </a:xfrm>
        </p:spPr>
        <p:txBody>
          <a:bodyPr anchor="b"/>
          <a:lstStyle>
            <a:lvl1pPr algn="r">
              <a:defRPr sz="3800" b="1"/>
            </a:lvl1pPr>
          </a:lstStyle>
          <a:p>
            <a:r>
              <a:rPr lang="fi-FI" noProof="0" smtClean="0"/>
              <a:t>Muokkaa perustyyl. napsautt.</a:t>
            </a:r>
            <a:endParaRPr lang="fi-FI" noProof="0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B4C0696-1858-4EE1-8103-E344FB5960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72463" y="5206550"/>
            <a:ext cx="5067536" cy="972000"/>
          </a:xfrm>
        </p:spPr>
        <p:txBody>
          <a:bodyPr>
            <a:noAutofit/>
          </a:bodyPr>
          <a:lstStyle>
            <a:lvl1pPr marL="0" indent="0" algn="r">
              <a:spcBef>
                <a:spcPts val="0"/>
              </a:spcBef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noProof="0" smtClean="0"/>
              <a:t>Muokkaa alaotsikon perustyyliä napsautt.</a:t>
            </a:r>
            <a:endParaRPr lang="fi-FI" noProof="0" dirty="0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E9A7DEC2-5842-0951-0ACC-7F31031690C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custGeom>
            <a:avLst/>
            <a:gdLst>
              <a:gd name="connsiteX0" fmla="*/ 0 w 6096000"/>
              <a:gd name="connsiteY0" fmla="*/ 0 h 6858000"/>
              <a:gd name="connsiteX1" fmla="*/ 4809938 w 6096000"/>
              <a:gd name="connsiteY1" fmla="*/ 0 h 6858000"/>
              <a:gd name="connsiteX2" fmla="*/ 4904006 w 6096000"/>
              <a:gd name="connsiteY2" fmla="*/ 108596 h 6858000"/>
              <a:gd name="connsiteX3" fmla="*/ 6096000 w 6096000"/>
              <a:gd name="connsiteY3" fmla="*/ 3429000 h 6858000"/>
              <a:gd name="connsiteX4" fmla="*/ 4904006 w 6096000"/>
              <a:gd name="connsiteY4" fmla="*/ 6749405 h 6858000"/>
              <a:gd name="connsiteX5" fmla="*/ 4809938 w 6096000"/>
              <a:gd name="connsiteY5" fmla="*/ 6858000 h 6858000"/>
              <a:gd name="connsiteX6" fmla="*/ 0 w 609600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4809938" y="0"/>
                </a:lnTo>
                <a:lnTo>
                  <a:pt x="4904006" y="108596"/>
                </a:lnTo>
                <a:cubicBezTo>
                  <a:pt x="5648670" y="1010919"/>
                  <a:pt x="6096000" y="2167720"/>
                  <a:pt x="6096000" y="3429000"/>
                </a:cubicBezTo>
                <a:cubicBezTo>
                  <a:pt x="6096000" y="4690280"/>
                  <a:pt x="5648670" y="5847081"/>
                  <a:pt x="4904006" y="6749405"/>
                </a:cubicBezTo>
                <a:lnTo>
                  <a:pt x="480993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>
            <a:noAutofit/>
          </a:bodyPr>
          <a:lstStyle/>
          <a:p>
            <a:pPr algn="ctr"/>
            <a:endParaRPr lang="en-FI" dirty="0" err="1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754A59EF-6601-481C-8F1E-85253E26AA2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56" y="2329543"/>
            <a:ext cx="5889726" cy="2303033"/>
          </a:xfrm>
          <a:prstGeom prst="rect">
            <a:avLst/>
          </a:prstGeom>
        </p:spPr>
      </p:pic>
      <p:pic>
        <p:nvPicPr>
          <p:cNvPr id="8" name="Kuva 7" descr="Liikenne- ja viestintävirasto Traficom">
            <a:extLst>
              <a:ext uri="{FF2B5EF4-FFF2-40B4-BE49-F238E27FC236}">
                <a16:creationId xmlns:a16="http://schemas.microsoft.com/office/drawing/2014/main" id="{0C0CC08A-7141-701C-38CF-39B1B2B3EC0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226123" y="1194997"/>
            <a:ext cx="3001432" cy="647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8373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Ikonit_vaale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331965-5214-461C-BEB3-6F5370F8F9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1663" y="601663"/>
            <a:ext cx="5494337" cy="1127125"/>
          </a:xfrm>
        </p:spPr>
        <p:txBody>
          <a:bodyPr anchor="t"/>
          <a:lstStyle>
            <a:lvl1pPr algn="l">
              <a:defRPr sz="2800" b="1">
                <a:solidFill>
                  <a:schemeClr val="tx2"/>
                </a:solidFill>
              </a:defRPr>
            </a:lvl1pPr>
          </a:lstStyle>
          <a:p>
            <a:r>
              <a:rPr lang="fi-FI" noProof="0" smtClean="0"/>
              <a:t>Muokkaa perustyyl. napsautt.</a:t>
            </a:r>
            <a:endParaRPr lang="fi-FI" noProof="0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B4C0696-1858-4EE1-8103-E344FB5960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1664" y="1365211"/>
            <a:ext cx="5494336" cy="1456048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noProof="0" smtClean="0"/>
              <a:t>Muokkaa alaotsikon perustyyliä napsautt.</a:t>
            </a:r>
            <a:endParaRPr lang="fi-FI" noProof="0" dirty="0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4363EDDE-ADD3-4504-8A94-8E34C40C841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rgbClr val="7C878E"/>
                </a:solidFill>
              </a:defRPr>
            </a:lvl1pPr>
          </a:lstStyle>
          <a:p>
            <a:pPr>
              <a:defRPr/>
            </a:pP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7C878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[Esityksen nimi]</a:t>
            </a:r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9169D6F5-1440-4AD1-BFD2-06029438D07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rgbClr val="7C878E"/>
                </a:solidFill>
              </a:defRPr>
            </a:lvl1pPr>
          </a:lstStyle>
          <a:p>
            <a:pPr>
              <a:defRPr/>
            </a:pPr>
            <a:fld id="{5C7005AC-9276-49F9-A829-8A247E5503D5}" type="datetime1">
              <a:rPr lang="fi-FI" smtClean="0"/>
              <a:t>25.1.2023</a:t>
            </a:fld>
            <a:endParaRPr lang="fi-FI" dirty="0"/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62C44236-A5A3-44F0-A1ED-F788F96664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rgbClr val="7C878E"/>
                </a:solidFill>
              </a:defRPr>
            </a:lvl1pPr>
          </a:lstStyle>
          <a:p>
            <a:pPr>
              <a:defRPr/>
            </a:pPr>
            <a:fld id="{E97DE6E4-DC77-456C-872A-552B509F49AF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4314ADB-317C-87AF-0E03-F7978D16C8D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6" y="3106509"/>
            <a:ext cx="12178308" cy="2763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043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Ikonit_tumm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>
            <a:extLst>
              <a:ext uri="{FF2B5EF4-FFF2-40B4-BE49-F238E27FC236}">
                <a16:creationId xmlns:a16="http://schemas.microsoft.com/office/drawing/2014/main" id="{1B4C0696-1858-4EE1-8103-E344FB5960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1663" y="1376093"/>
            <a:ext cx="5494337" cy="972000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noProof="0" smtClean="0"/>
              <a:t>Muokkaa alaotsikon perustyyliä napsautt.</a:t>
            </a:r>
            <a:endParaRPr lang="fi-FI" noProof="0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1331965-5214-461C-BEB3-6F5370F8F9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1663" y="601663"/>
            <a:ext cx="5494337" cy="1127125"/>
          </a:xfrm>
        </p:spPr>
        <p:txBody>
          <a:bodyPr anchor="t"/>
          <a:lstStyle>
            <a:lvl1pPr algn="l"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fi-FI" noProof="0" smtClean="0"/>
              <a:t>Muokkaa perustyyl. napsautt.</a:t>
            </a:r>
            <a:endParaRPr lang="fi-FI" noProof="0" dirty="0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4363EDDE-ADD3-4504-8A94-8E34C40C841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fi-FI"/>
              <a:t>[Esityksen nimi]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9169D6F5-1440-4AD1-BFD2-06029438D07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CE7EAF8-A420-4164-B281-0AC5A108056B}" type="datetime1">
              <a:rPr lang="fi-FI" smtClean="0"/>
              <a:t>25.1.2023</a:t>
            </a:fld>
            <a:endParaRPr lang="fi-FI" dirty="0"/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62C44236-A5A3-44F0-A1ED-F788F96664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E97DE6E4-DC77-456C-872A-552B509F49AF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394FCE0-4079-4FBC-7DBD-6F30E0793E0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07240"/>
            <a:ext cx="12192000" cy="2762250"/>
          </a:xfrm>
          <a:prstGeom prst="rect">
            <a:avLst/>
          </a:prstGeom>
        </p:spPr>
      </p:pic>
      <p:pic>
        <p:nvPicPr>
          <p:cNvPr id="14" name="Kuva 11">
            <a:extLst>
              <a:ext uri="{FF2B5EF4-FFF2-40B4-BE49-F238E27FC236}">
                <a16:creationId xmlns:a16="http://schemas.microsoft.com/office/drawing/2014/main" id="{7600CAA5-FF58-09FC-7806-109B4F65880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8293" y="6490548"/>
            <a:ext cx="1158851" cy="1586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5461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Kaksi_kuvaa_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F3633CA5-363D-42E1-9C8C-C7BFBF4A650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1" y="0"/>
            <a:ext cx="6530401" cy="6858001"/>
          </a:xfrm>
          <a:custGeom>
            <a:avLst/>
            <a:gdLst>
              <a:gd name="connsiteX0" fmla="*/ 0 w 6530401"/>
              <a:gd name="connsiteY0" fmla="*/ 0 h 6858001"/>
              <a:gd name="connsiteX1" fmla="*/ 5244339 w 6530401"/>
              <a:gd name="connsiteY1" fmla="*/ 0 h 6858001"/>
              <a:gd name="connsiteX2" fmla="*/ 5338407 w 6530401"/>
              <a:gd name="connsiteY2" fmla="*/ 108596 h 6858001"/>
              <a:gd name="connsiteX3" fmla="*/ 6530401 w 6530401"/>
              <a:gd name="connsiteY3" fmla="*/ 3429000 h 6858001"/>
              <a:gd name="connsiteX4" fmla="*/ 5338407 w 6530401"/>
              <a:gd name="connsiteY4" fmla="*/ 6749405 h 6858001"/>
              <a:gd name="connsiteX5" fmla="*/ 5244338 w 6530401"/>
              <a:gd name="connsiteY5" fmla="*/ 6858001 h 6858001"/>
              <a:gd name="connsiteX6" fmla="*/ 0 w 6530401"/>
              <a:gd name="connsiteY6" fmla="*/ 685800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530401" h="6858001">
                <a:moveTo>
                  <a:pt x="0" y="0"/>
                </a:moveTo>
                <a:lnTo>
                  <a:pt x="5244339" y="0"/>
                </a:lnTo>
                <a:lnTo>
                  <a:pt x="5338407" y="108596"/>
                </a:lnTo>
                <a:cubicBezTo>
                  <a:pt x="6083071" y="1010919"/>
                  <a:pt x="6530401" y="2167720"/>
                  <a:pt x="6530401" y="3429000"/>
                </a:cubicBezTo>
                <a:cubicBezTo>
                  <a:pt x="6530401" y="4690280"/>
                  <a:pt x="6083071" y="5847081"/>
                  <a:pt x="5338407" y="6749405"/>
                </a:cubicBezTo>
                <a:lnTo>
                  <a:pt x="5244338" y="6858001"/>
                </a:lnTo>
                <a:lnTo>
                  <a:pt x="0" y="6858001"/>
                </a:lnTo>
                <a:close/>
              </a:path>
            </a:pathLst>
          </a:custGeom>
          <a:noFill/>
        </p:spPr>
        <p:txBody>
          <a:bodyPr wrap="square" anchor="ctr" anchorCtr="0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fi-FI" smtClean="0"/>
              <a:t>Lisää kuva napsauttamalla kuvaketta</a:t>
            </a:r>
            <a:endParaRPr lang="en-FI"/>
          </a:p>
        </p:txBody>
      </p:sp>
      <p:sp>
        <p:nvSpPr>
          <p:cNvPr id="9" name="Tekstin paikkamerkki 4">
            <a:extLst>
              <a:ext uri="{FF2B5EF4-FFF2-40B4-BE49-F238E27FC236}">
                <a16:creationId xmlns:a16="http://schemas.microsoft.com/office/drawing/2014/main" id="{2B5D60B4-8F31-9E28-4F4B-5F203DB9CCE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12400" y="6490800"/>
            <a:ext cx="1170000" cy="158400"/>
          </a:xfrm>
          <a:blipFill>
            <a:blip r:embed="rId2"/>
            <a:stretch>
              <a:fillRect/>
            </a:stretch>
          </a:blipFill>
        </p:spPr>
        <p:txBody>
          <a:bodyPr lIns="0" tIns="0" rIns="0" bIns="0" anchor="ctr" anchorCtr="0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00"/>
            </a:lvl1pPr>
          </a:lstStyle>
          <a:p>
            <a:pPr lvl="0"/>
            <a:r>
              <a:rPr lang="fi-FI" dirty="0"/>
              <a:t> </a:t>
            </a: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14BDE79F-109B-6CAC-ACD2-CDF7FBA4256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363212" y="0"/>
            <a:ext cx="6828789" cy="6858000"/>
          </a:xfrm>
          <a:custGeom>
            <a:avLst/>
            <a:gdLst>
              <a:gd name="connsiteX0" fmla="*/ 0 w 6828789"/>
              <a:gd name="connsiteY0" fmla="*/ 0 h 6858000"/>
              <a:gd name="connsiteX1" fmla="*/ 6828789 w 6828789"/>
              <a:gd name="connsiteY1" fmla="*/ 0 h 6858000"/>
              <a:gd name="connsiteX2" fmla="*/ 6828789 w 6828789"/>
              <a:gd name="connsiteY2" fmla="*/ 6858000 h 6858000"/>
              <a:gd name="connsiteX3" fmla="*/ 0 w 6828789"/>
              <a:gd name="connsiteY3" fmla="*/ 6858000 h 6858000"/>
              <a:gd name="connsiteX4" fmla="*/ 94068 w 6828789"/>
              <a:gd name="connsiteY4" fmla="*/ 6749405 h 6858000"/>
              <a:gd name="connsiteX5" fmla="*/ 1286062 w 6828789"/>
              <a:gd name="connsiteY5" fmla="*/ 3429000 h 6858000"/>
              <a:gd name="connsiteX6" fmla="*/ 94068 w 6828789"/>
              <a:gd name="connsiteY6" fmla="*/ 10859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28789" h="6858000">
                <a:moveTo>
                  <a:pt x="0" y="0"/>
                </a:moveTo>
                <a:lnTo>
                  <a:pt x="6828789" y="0"/>
                </a:lnTo>
                <a:lnTo>
                  <a:pt x="6828789" y="6858000"/>
                </a:lnTo>
                <a:lnTo>
                  <a:pt x="0" y="6858000"/>
                </a:lnTo>
                <a:lnTo>
                  <a:pt x="94068" y="6749405"/>
                </a:lnTo>
                <a:cubicBezTo>
                  <a:pt x="838732" y="5847081"/>
                  <a:pt x="1286062" y="4690280"/>
                  <a:pt x="1286062" y="3429000"/>
                </a:cubicBezTo>
                <a:cubicBezTo>
                  <a:pt x="1286062" y="2167720"/>
                  <a:pt x="838732" y="1010919"/>
                  <a:pt x="94068" y="108596"/>
                </a:cubicBezTo>
                <a:close/>
              </a:path>
            </a:pathLst>
          </a:custGeom>
          <a:noFill/>
        </p:spPr>
        <p:txBody>
          <a:bodyPr wrap="square" anchor="ctr" anchorCtr="0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fi-FI" smtClean="0"/>
              <a:t>Lisää kuva napsauttamalla kuvaketta</a:t>
            </a:r>
            <a:endParaRPr lang="en-FI" dirty="0"/>
          </a:p>
        </p:txBody>
      </p:sp>
      <p:sp>
        <p:nvSpPr>
          <p:cNvPr id="12" name="Alatunnisteen paikkamerkki 10">
            <a:extLst>
              <a:ext uri="{FF2B5EF4-FFF2-40B4-BE49-F238E27FC236}">
                <a16:creationId xmlns:a16="http://schemas.microsoft.com/office/drawing/2014/main" id="{890D0764-9D39-051D-E31B-D2F12B59A4E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2507022" y="6466504"/>
            <a:ext cx="3588978" cy="2520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fi-FI"/>
              <a:t>[Esityksen nimi]</a:t>
            </a:r>
            <a:endParaRPr lang="fi-FI" dirty="0"/>
          </a:p>
        </p:txBody>
      </p:sp>
      <p:sp>
        <p:nvSpPr>
          <p:cNvPr id="13" name="Päivämäärän paikkamerkki 7">
            <a:extLst>
              <a:ext uri="{FF2B5EF4-FFF2-40B4-BE49-F238E27FC236}">
                <a16:creationId xmlns:a16="http://schemas.microsoft.com/office/drawing/2014/main" id="{C475DB7C-9802-7A93-3FFF-1D1C60CCDDAD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9164150" y="6466504"/>
            <a:ext cx="1872000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4F5B146-DA5F-4270-BB37-F0CEC4445449}" type="datetime1">
              <a:rPr lang="fi-FI" smtClean="0"/>
              <a:t>25.1.2023</a:t>
            </a:fld>
            <a:endParaRPr lang="fi-FI" dirty="0"/>
          </a:p>
        </p:txBody>
      </p:sp>
      <p:sp>
        <p:nvSpPr>
          <p:cNvPr id="14" name="Dian numeron paikkamerkki 11">
            <a:extLst>
              <a:ext uri="{FF2B5EF4-FFF2-40B4-BE49-F238E27FC236}">
                <a16:creationId xmlns:a16="http://schemas.microsoft.com/office/drawing/2014/main" id="{5B7D8C49-CCB9-D752-0407-B22AA03A770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304000" y="6466504"/>
            <a:ext cx="610671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E97DE6E4-DC77-456C-872A-552B509F49AF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573260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Kaksi_kuvaa_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4664CDCB-40F3-B61C-3DF1-392DB71E042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7001548" cy="6858000"/>
          </a:xfrm>
          <a:custGeom>
            <a:avLst/>
            <a:gdLst>
              <a:gd name="connsiteX0" fmla="*/ 0 w 7001548"/>
              <a:gd name="connsiteY0" fmla="*/ 0 h 6858000"/>
              <a:gd name="connsiteX1" fmla="*/ 7001548 w 7001548"/>
              <a:gd name="connsiteY1" fmla="*/ 0 h 6858000"/>
              <a:gd name="connsiteX2" fmla="*/ 6907480 w 7001548"/>
              <a:gd name="connsiteY2" fmla="*/ 108596 h 6858000"/>
              <a:gd name="connsiteX3" fmla="*/ 5715485 w 7001548"/>
              <a:gd name="connsiteY3" fmla="*/ 3429000 h 6858000"/>
              <a:gd name="connsiteX4" fmla="*/ 6907480 w 7001548"/>
              <a:gd name="connsiteY4" fmla="*/ 6749405 h 6858000"/>
              <a:gd name="connsiteX5" fmla="*/ 7001548 w 7001548"/>
              <a:gd name="connsiteY5" fmla="*/ 6858000 h 6858000"/>
              <a:gd name="connsiteX6" fmla="*/ 0 w 7001548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001548" h="6858000">
                <a:moveTo>
                  <a:pt x="0" y="0"/>
                </a:moveTo>
                <a:lnTo>
                  <a:pt x="7001548" y="0"/>
                </a:lnTo>
                <a:lnTo>
                  <a:pt x="6907480" y="108596"/>
                </a:lnTo>
                <a:cubicBezTo>
                  <a:pt x="6162816" y="1010919"/>
                  <a:pt x="5715485" y="2167720"/>
                  <a:pt x="5715485" y="3429000"/>
                </a:cubicBezTo>
                <a:cubicBezTo>
                  <a:pt x="5715485" y="4690280"/>
                  <a:pt x="6162816" y="5847081"/>
                  <a:pt x="6907480" y="6749405"/>
                </a:cubicBezTo>
                <a:lnTo>
                  <a:pt x="7001548" y="6858000"/>
                </a:lnTo>
                <a:lnTo>
                  <a:pt x="0" y="6858000"/>
                </a:lnTo>
                <a:close/>
              </a:path>
            </a:pathLst>
          </a:custGeom>
          <a:noFill/>
        </p:spPr>
        <p:txBody>
          <a:bodyPr wrap="square" anchor="ctr" anchorCtr="0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fi-FI" smtClean="0"/>
              <a:t>Lisää kuva napsauttamalla kuvaketta</a:t>
            </a:r>
            <a:endParaRPr lang="en-FI"/>
          </a:p>
        </p:txBody>
      </p:sp>
      <p:sp>
        <p:nvSpPr>
          <p:cNvPr id="9" name="Tekstin paikkamerkki 4">
            <a:extLst>
              <a:ext uri="{FF2B5EF4-FFF2-40B4-BE49-F238E27FC236}">
                <a16:creationId xmlns:a16="http://schemas.microsoft.com/office/drawing/2014/main" id="{5A861390-BC65-D90B-A67A-81EC2CA5A7D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12400" y="6490800"/>
            <a:ext cx="1170000" cy="158400"/>
          </a:xfrm>
          <a:blipFill>
            <a:blip r:embed="rId2"/>
            <a:stretch>
              <a:fillRect/>
            </a:stretch>
          </a:blipFill>
        </p:spPr>
        <p:txBody>
          <a:bodyPr lIns="0" tIns="0" rIns="0" bIns="0" anchor="ctr" anchorCtr="0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00"/>
            </a:lvl1pPr>
          </a:lstStyle>
          <a:p>
            <a:pPr lvl="0"/>
            <a:r>
              <a:rPr lang="fi-FI" dirty="0"/>
              <a:t> </a:t>
            </a:r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39480CDD-F2DF-ABB6-4D21-D3394137689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824542" y="0"/>
            <a:ext cx="6367458" cy="6858000"/>
          </a:xfrm>
          <a:custGeom>
            <a:avLst/>
            <a:gdLst>
              <a:gd name="connsiteX0" fmla="*/ 1286063 w 6367458"/>
              <a:gd name="connsiteY0" fmla="*/ 0 h 6858000"/>
              <a:gd name="connsiteX1" fmla="*/ 6367458 w 6367458"/>
              <a:gd name="connsiteY1" fmla="*/ 0 h 6858000"/>
              <a:gd name="connsiteX2" fmla="*/ 6367458 w 6367458"/>
              <a:gd name="connsiteY2" fmla="*/ 6858000 h 6858000"/>
              <a:gd name="connsiteX3" fmla="*/ 1286063 w 6367458"/>
              <a:gd name="connsiteY3" fmla="*/ 6858000 h 6858000"/>
              <a:gd name="connsiteX4" fmla="*/ 1191995 w 6367458"/>
              <a:gd name="connsiteY4" fmla="*/ 6749405 h 6858000"/>
              <a:gd name="connsiteX5" fmla="*/ 0 w 6367458"/>
              <a:gd name="connsiteY5" fmla="*/ 3429000 h 6858000"/>
              <a:gd name="connsiteX6" fmla="*/ 1191995 w 6367458"/>
              <a:gd name="connsiteY6" fmla="*/ 10859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67458" h="6858000">
                <a:moveTo>
                  <a:pt x="1286063" y="0"/>
                </a:moveTo>
                <a:lnTo>
                  <a:pt x="6367458" y="0"/>
                </a:lnTo>
                <a:lnTo>
                  <a:pt x="6367458" y="6858000"/>
                </a:lnTo>
                <a:lnTo>
                  <a:pt x="1286063" y="6858000"/>
                </a:lnTo>
                <a:lnTo>
                  <a:pt x="1191995" y="6749405"/>
                </a:lnTo>
                <a:cubicBezTo>
                  <a:pt x="447331" y="5847081"/>
                  <a:pt x="0" y="4690280"/>
                  <a:pt x="0" y="3429000"/>
                </a:cubicBezTo>
                <a:cubicBezTo>
                  <a:pt x="0" y="2167720"/>
                  <a:pt x="447331" y="1010919"/>
                  <a:pt x="1191995" y="108596"/>
                </a:cubicBezTo>
                <a:close/>
              </a:path>
            </a:pathLst>
          </a:custGeom>
          <a:noFill/>
          <a:ln>
            <a:noFill/>
          </a:ln>
        </p:spPr>
        <p:txBody>
          <a:bodyPr wrap="square" anchor="ctr" anchorCtr="0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fi-FI" smtClean="0"/>
              <a:t>Lisää kuva napsauttamalla kuvaketta</a:t>
            </a:r>
            <a:endParaRPr lang="en-FI"/>
          </a:p>
        </p:txBody>
      </p:sp>
      <p:sp>
        <p:nvSpPr>
          <p:cNvPr id="12" name="Alatunnisteen paikkamerkki 10">
            <a:extLst>
              <a:ext uri="{FF2B5EF4-FFF2-40B4-BE49-F238E27FC236}">
                <a16:creationId xmlns:a16="http://schemas.microsoft.com/office/drawing/2014/main" id="{E3380DD7-B927-F80E-1485-3D677EE601D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2507022" y="6466504"/>
            <a:ext cx="3588978" cy="2520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fi-FI"/>
              <a:t>[Esityksen nimi]</a:t>
            </a:r>
            <a:endParaRPr lang="fi-FI" dirty="0"/>
          </a:p>
        </p:txBody>
      </p:sp>
      <p:sp>
        <p:nvSpPr>
          <p:cNvPr id="13" name="Päivämäärän paikkamerkki 7">
            <a:extLst>
              <a:ext uri="{FF2B5EF4-FFF2-40B4-BE49-F238E27FC236}">
                <a16:creationId xmlns:a16="http://schemas.microsoft.com/office/drawing/2014/main" id="{7AC75DE7-1369-7459-CD9C-777319A2C5A7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9164150" y="6466504"/>
            <a:ext cx="1872000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AE8A1AF4-62C6-44D9-92F5-342A8891623D}" type="datetime1">
              <a:rPr lang="fi-FI" smtClean="0"/>
              <a:t>25.1.2023</a:t>
            </a:fld>
            <a:endParaRPr lang="fi-FI" dirty="0"/>
          </a:p>
        </p:txBody>
      </p:sp>
      <p:sp>
        <p:nvSpPr>
          <p:cNvPr id="14" name="Dian numeron paikkamerkki 11">
            <a:extLst>
              <a:ext uri="{FF2B5EF4-FFF2-40B4-BE49-F238E27FC236}">
                <a16:creationId xmlns:a16="http://schemas.microsoft.com/office/drawing/2014/main" id="{45468E87-8776-F96B-3440-0E3E5E66C46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304000" y="6466504"/>
            <a:ext cx="610671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E97DE6E4-DC77-456C-872A-552B509F49AF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879646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19_Lopetus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>
            <a:extLst>
              <a:ext uri="{FF2B5EF4-FFF2-40B4-BE49-F238E27FC236}">
                <a16:creationId xmlns:a16="http://schemas.microsoft.com/office/drawing/2014/main" id="{C31EDD55-C41C-9E4D-C5EF-6A7A1982E32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custGeom>
            <a:avLst/>
            <a:gdLst>
              <a:gd name="connsiteX0" fmla="*/ 0 w 6096000"/>
              <a:gd name="connsiteY0" fmla="*/ 0 h 6858000"/>
              <a:gd name="connsiteX1" fmla="*/ 4809938 w 6096000"/>
              <a:gd name="connsiteY1" fmla="*/ 0 h 6858000"/>
              <a:gd name="connsiteX2" fmla="*/ 4904006 w 6096000"/>
              <a:gd name="connsiteY2" fmla="*/ 108596 h 6858000"/>
              <a:gd name="connsiteX3" fmla="*/ 6096000 w 6096000"/>
              <a:gd name="connsiteY3" fmla="*/ 3429000 h 6858000"/>
              <a:gd name="connsiteX4" fmla="*/ 4904006 w 6096000"/>
              <a:gd name="connsiteY4" fmla="*/ 6749405 h 6858000"/>
              <a:gd name="connsiteX5" fmla="*/ 4809938 w 6096000"/>
              <a:gd name="connsiteY5" fmla="*/ 6858000 h 6858000"/>
              <a:gd name="connsiteX6" fmla="*/ 0 w 609600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4809938" y="0"/>
                </a:lnTo>
                <a:lnTo>
                  <a:pt x="4904006" y="108596"/>
                </a:lnTo>
                <a:cubicBezTo>
                  <a:pt x="5648670" y="1010919"/>
                  <a:pt x="6096000" y="2167720"/>
                  <a:pt x="6096000" y="3429000"/>
                </a:cubicBezTo>
                <a:cubicBezTo>
                  <a:pt x="6096000" y="4690280"/>
                  <a:pt x="5648670" y="5847081"/>
                  <a:pt x="4904006" y="6749405"/>
                </a:cubicBezTo>
                <a:lnTo>
                  <a:pt x="480993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>
            <a:noAutofit/>
          </a:bodyPr>
          <a:lstStyle/>
          <a:p>
            <a:pPr algn="ctr"/>
            <a:endParaRPr lang="en-FI" dirty="0" err="1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12000" y="2595138"/>
            <a:ext cx="4764000" cy="2431412"/>
          </a:xfrm>
        </p:spPr>
        <p:txBody>
          <a:bodyPr anchor="b">
            <a:noAutofit/>
          </a:bodyPr>
          <a:lstStyle>
            <a:lvl1pPr algn="l">
              <a:defRPr sz="3800" b="1" cap="none" baseline="0">
                <a:solidFill>
                  <a:schemeClr val="bg1"/>
                </a:solidFill>
              </a:defRPr>
            </a:lvl1pPr>
          </a:lstStyle>
          <a:p>
            <a:r>
              <a:rPr lang="fi-FI" noProof="0" smtClean="0"/>
              <a:t>Muokkaa perustyyl. napsautt.</a:t>
            </a:r>
            <a:endParaRPr lang="fi-FI" noProof="0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12000" y="5206550"/>
            <a:ext cx="4764000" cy="9720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noProof="0" smtClean="0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96E1121-9A04-DF32-96C1-1C77E7007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187DA6-21F7-469B-9D46-8FB3A29DB99E}" type="datetime1">
              <a:rPr kumimoji="0" lang="fi-FI" sz="1000" b="0" i="0" u="none" strike="noStrike" kern="1200" cap="none" spc="0" normalizeH="0" baseline="0" noProof="0" smtClean="0">
                <a:ln>
                  <a:noFill/>
                </a:ln>
                <a:solidFill>
                  <a:srgbClr val="7C878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25.1.2023</a:t>
            </a:fld>
            <a:endParaRPr kumimoji="0" lang="fi-FI" sz="1000" b="0" i="0" u="none" strike="noStrike" kern="1200" cap="none" spc="0" normalizeH="0" baseline="0" noProof="0" dirty="0">
              <a:ln>
                <a:noFill/>
              </a:ln>
              <a:solidFill>
                <a:srgbClr val="7C878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C40F370-7881-2D45-CCBB-9D1F9E3A2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7DE6E4-DC77-456C-872A-552B509F49AF}" type="slidenum">
              <a:rPr kumimoji="0" lang="fi-FI" sz="1000" b="0" i="0" u="none" strike="noStrike" kern="1200" cap="none" spc="0" normalizeH="0" baseline="0" noProof="0" smtClean="0">
                <a:ln>
                  <a:noFill/>
                </a:ln>
                <a:solidFill>
                  <a:srgbClr val="7C878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fi-FI" sz="1000" b="0" i="0" u="none" strike="noStrike" kern="1200" cap="none" spc="0" normalizeH="0" baseline="0" noProof="0" dirty="0">
              <a:ln>
                <a:noFill/>
              </a:ln>
              <a:solidFill>
                <a:srgbClr val="7C878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pic>
        <p:nvPicPr>
          <p:cNvPr id="9" name="Kuva 8" descr="Liikenne- ja viestintävirasto Traficom">
            <a:extLst>
              <a:ext uri="{FF2B5EF4-FFF2-40B4-BE49-F238E27FC236}">
                <a16:creationId xmlns:a16="http://schemas.microsoft.com/office/drawing/2014/main" id="{046234B7-137B-6806-7011-3560101411B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26123" y="1194997"/>
            <a:ext cx="3001432" cy="647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9163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Otsikko_ja_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C1A5E9-D42C-4D43-8CA5-39B0F1DB5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 smtClean="0"/>
              <a:t>Muokkaa perustyyl. napsautt.</a:t>
            </a:r>
            <a:endParaRPr lang="fi-FI" noProof="0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66746D6-3E70-49E1-8B41-0A34555554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000" y="1747358"/>
            <a:ext cx="10746000" cy="4437275"/>
          </a:xfrm>
        </p:spPr>
        <p:txBody>
          <a:bodyPr/>
          <a:lstStyle/>
          <a:p>
            <a:pPr lvl="0"/>
            <a:r>
              <a:rPr lang="fi-FI" noProof="0" smtClean="0"/>
              <a:t>Muokkaa tekstin perustyylejä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  <a:endParaRPr lang="fi-FI" noProof="0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00231BA-9E4C-454A-AA20-81787EFB2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0" i="0" u="none" strike="noStrike" kern="1200" cap="none" spc="0" normalizeH="0" baseline="0" noProof="0">
                <a:ln>
                  <a:noFill/>
                </a:ln>
                <a:solidFill>
                  <a:srgbClr val="7C878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[Esityksen nimi]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565B8CB-64D5-4936-8F86-950A5F848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C34CDD-5657-4FF3-98B8-FEFF98FD80B3}" type="datetime1">
              <a:rPr kumimoji="0" lang="fi-FI" sz="1000" b="0" i="0" u="none" strike="noStrike" kern="1200" cap="none" spc="0" normalizeH="0" baseline="0" noProof="0" smtClean="0">
                <a:ln>
                  <a:noFill/>
                </a:ln>
                <a:solidFill>
                  <a:srgbClr val="7C878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25.1.2023</a:t>
            </a:fld>
            <a:endParaRPr kumimoji="0" lang="fi-FI" sz="1000" b="0" i="0" u="none" strike="noStrike" kern="1200" cap="none" spc="0" normalizeH="0" baseline="0" noProof="0">
              <a:ln>
                <a:noFill/>
              </a:ln>
              <a:solidFill>
                <a:srgbClr val="7C878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E6DA02A-6C94-4B34-9C65-5F8A0BEE7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7DE6E4-DC77-456C-872A-552B509F49AF}" type="slidenum">
              <a:rPr kumimoji="0" lang="fi-FI" sz="1000" b="0" i="0" u="none" strike="noStrike" kern="1200" cap="none" spc="0" normalizeH="0" baseline="0" noProof="0" smtClean="0">
                <a:ln>
                  <a:noFill/>
                </a:ln>
                <a:solidFill>
                  <a:srgbClr val="7C878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fi-FI" sz="1000" b="0" i="0" u="none" strike="noStrike" kern="1200" cap="none" spc="0" normalizeH="0" baseline="0" noProof="0">
              <a:ln>
                <a:noFill/>
              </a:ln>
              <a:solidFill>
                <a:srgbClr val="7C878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76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8_Kaksi_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EC69458-A717-4EAB-8ECB-6673B0D05E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 smtClean="0"/>
              <a:t>Muokkaa perustyyl. napsautt.</a:t>
            </a:r>
            <a:endParaRPr lang="fi-FI" noProof="0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25FED6C-9254-4D0D-8417-0CC6FBB12F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5180" y="1736725"/>
            <a:ext cx="5184000" cy="4444108"/>
          </a:xfrm>
        </p:spPr>
        <p:txBody>
          <a:bodyPr/>
          <a:lstStyle/>
          <a:p>
            <a:pPr lvl="0"/>
            <a:r>
              <a:rPr lang="fi-FI" noProof="0" smtClean="0"/>
              <a:t>Muokkaa tekstin perustyylejä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  <a:endParaRPr lang="fi-FI" noProof="0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F52451D-462F-4324-819D-5AEBFCE90E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3351" y="1736725"/>
            <a:ext cx="5184000" cy="4444108"/>
          </a:xfrm>
        </p:spPr>
        <p:txBody>
          <a:bodyPr/>
          <a:lstStyle/>
          <a:p>
            <a:pPr lvl="0"/>
            <a:r>
              <a:rPr lang="fi-FI" noProof="0" smtClean="0"/>
              <a:t>Muokkaa tekstin perustyylejä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  <a:endParaRPr lang="fi-FI" noProof="0" dirty="0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5FF3B8A-CF93-4362-88E6-1E11BC257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0" i="0" u="none" strike="noStrike" kern="1200" cap="none" spc="0" normalizeH="0" baseline="0" noProof="0">
                <a:ln>
                  <a:noFill/>
                </a:ln>
                <a:solidFill>
                  <a:srgbClr val="7C878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[Esityksen nimi]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B521478-3113-468F-B523-9E429EB09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3BC778-A641-49F3-A0EA-A5106AE5A3DA}" type="datetime1">
              <a:rPr kumimoji="0" lang="fi-FI" sz="1000" b="0" i="0" u="none" strike="noStrike" kern="1200" cap="none" spc="0" normalizeH="0" baseline="0" noProof="0" smtClean="0">
                <a:ln>
                  <a:noFill/>
                </a:ln>
                <a:solidFill>
                  <a:srgbClr val="7C878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25.1.2023</a:t>
            </a:fld>
            <a:endParaRPr kumimoji="0" lang="fi-FI" sz="1000" b="0" i="0" u="none" strike="noStrike" kern="1200" cap="none" spc="0" normalizeH="0" baseline="0" noProof="0">
              <a:ln>
                <a:noFill/>
              </a:ln>
              <a:solidFill>
                <a:srgbClr val="7C878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8D948DA-032C-488C-8CB9-2AC2027C6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7DE6E4-DC77-456C-872A-552B509F49AF}" type="slidenum">
              <a:rPr kumimoji="0" lang="fi-FI" sz="1000" b="0" i="0" u="none" strike="noStrike" kern="1200" cap="none" spc="0" normalizeH="0" baseline="0" noProof="0" smtClean="0">
                <a:ln>
                  <a:noFill/>
                </a:ln>
                <a:solidFill>
                  <a:srgbClr val="7C878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fi-FI" sz="1000" b="0" i="0" u="none" strike="noStrike" kern="1200" cap="none" spc="0" normalizeH="0" baseline="0" noProof="0">
              <a:ln>
                <a:noFill/>
              </a:ln>
              <a:solidFill>
                <a:srgbClr val="7C878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02662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9_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tsikko 9">
            <a:extLst>
              <a:ext uri="{FF2B5EF4-FFF2-40B4-BE49-F238E27FC236}">
                <a16:creationId xmlns:a16="http://schemas.microsoft.com/office/drawing/2014/main" id="{EF542232-B672-4C32-A8F2-74DBFBABB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 smtClean="0"/>
              <a:t>Muokkaa perustyyl. napsautt.</a:t>
            </a:r>
            <a:endParaRPr lang="fi-FI" noProof="0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181FD25-2BF1-4554-900A-0BB0B0481F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6767" y="1736725"/>
            <a:ext cx="5184000" cy="432000"/>
          </a:xfrm>
        </p:spPr>
        <p:txBody>
          <a:bodyPr anchor="t">
            <a:noAutofit/>
          </a:bodyPr>
          <a:lstStyle>
            <a:lvl1pPr marL="0" indent="0">
              <a:spcBef>
                <a:spcPts val="0"/>
              </a:spcBef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 smtClean="0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44F9D91-A551-4850-8459-2412B2CD7B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6767" y="2168724"/>
            <a:ext cx="5184000" cy="4009826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noProof="0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2F0E0C8E-87A3-4998-A6FB-C3FBD16867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36725"/>
            <a:ext cx="5184000" cy="432000"/>
          </a:xfrm>
        </p:spPr>
        <p:txBody>
          <a:bodyPr anchor="t">
            <a:noAutofit/>
          </a:bodyPr>
          <a:lstStyle>
            <a:lvl1pPr marL="0" indent="0">
              <a:spcBef>
                <a:spcPts val="0"/>
              </a:spcBef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 smtClean="0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783105CA-AD84-4C63-A3F9-E238BA49B8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168724"/>
            <a:ext cx="5184000" cy="4009826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noProof="0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6165415A-CD5D-4B23-8B7D-5794B6970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7C878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[Esityksen nimi]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07BA898F-CCE9-4DB1-A3B5-4988E3853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6BE85D-BD8D-45B8-93A6-76A9AB58C716}" type="datetime1">
              <a:rPr kumimoji="0" lang="fi-FI" sz="1000" b="0" i="0" u="none" strike="noStrike" kern="1200" cap="none" spc="0" normalizeH="0" baseline="0" noProof="0" smtClean="0">
                <a:ln>
                  <a:noFill/>
                </a:ln>
                <a:solidFill>
                  <a:srgbClr val="7C878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25.1.2023</a:t>
            </a:fld>
            <a:endParaRPr kumimoji="0" lang="fi-FI" sz="1000" b="0" i="0" u="none" strike="noStrike" kern="1200" cap="none" spc="0" normalizeH="0" baseline="0" noProof="0">
              <a:ln>
                <a:noFill/>
              </a:ln>
              <a:solidFill>
                <a:srgbClr val="7C878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968FC8D-1ECB-4BA6-BDB9-52373ECFF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7DE6E4-DC77-456C-872A-552B509F49AF}" type="slidenum">
              <a:rPr kumimoji="0" lang="fi-FI" sz="1000" b="0" i="0" u="none" strike="noStrike" kern="1200" cap="none" spc="0" normalizeH="0" baseline="0" noProof="0" smtClean="0">
                <a:ln>
                  <a:noFill/>
                </a:ln>
                <a:solidFill>
                  <a:srgbClr val="7C878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fi-FI" sz="1000" b="0" i="0" u="none" strike="noStrike" kern="1200" cap="none" spc="0" normalizeH="0" baseline="0" noProof="0">
              <a:ln>
                <a:noFill/>
              </a:ln>
              <a:solidFill>
                <a:srgbClr val="7C878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7270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0_Vain_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DCD627D-4466-4DE2-8091-94568D497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 smtClean="0"/>
              <a:t>Muokkaa perustyyl. napsautt.</a:t>
            </a:r>
            <a:endParaRPr lang="fi-FI" noProof="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5EFEB35-83D0-4510-BFBF-F0D2F5DB3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7C878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[Esityksen nimi]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ABE35A1F-6521-4E44-998D-229ECD633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8E52A0E-71E4-4CE8-933C-8EB6B17ABFBF}" type="datetime1">
              <a:rPr kumimoji="0" lang="fi-FI" sz="1000" b="0" i="0" u="none" strike="noStrike" kern="1200" cap="none" spc="0" normalizeH="0" baseline="0" noProof="0" smtClean="0">
                <a:ln>
                  <a:noFill/>
                </a:ln>
                <a:solidFill>
                  <a:srgbClr val="7C878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25.1.2023</a:t>
            </a:fld>
            <a:endParaRPr kumimoji="0" lang="fi-FI" sz="1000" b="0" i="0" u="none" strike="noStrike" kern="1200" cap="none" spc="0" normalizeH="0" baseline="0" noProof="0">
              <a:ln>
                <a:noFill/>
              </a:ln>
              <a:solidFill>
                <a:srgbClr val="7C878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CB975A5-1EAF-412D-848B-6B048E991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7DE6E4-DC77-456C-872A-552B509F49AF}" type="slidenum">
              <a:rPr kumimoji="0" lang="fi-FI" sz="1000" b="0" i="0" u="none" strike="noStrike" kern="1200" cap="none" spc="0" normalizeH="0" baseline="0" noProof="0" smtClean="0">
                <a:ln>
                  <a:noFill/>
                </a:ln>
                <a:solidFill>
                  <a:srgbClr val="7C878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fi-FI" sz="1000" b="0" i="0" u="none" strike="noStrike" kern="1200" cap="none" spc="0" normalizeH="0" baseline="0" noProof="0">
              <a:ln>
                <a:noFill/>
              </a:ln>
              <a:solidFill>
                <a:srgbClr val="7C878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98622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Väliotsikkodia_kuva_tai_väri_o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331965-5214-461C-BEB3-6F5370F8F9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0051" y="610051"/>
            <a:ext cx="4172043" cy="1127126"/>
          </a:xfrm>
        </p:spPr>
        <p:txBody>
          <a:bodyPr anchor="t"/>
          <a:lstStyle>
            <a:lvl1pPr algn="l">
              <a:defRPr sz="2800" b="1">
                <a:solidFill>
                  <a:schemeClr val="tx2"/>
                </a:solidFill>
              </a:defRPr>
            </a:lvl1pPr>
          </a:lstStyle>
          <a:p>
            <a:r>
              <a:rPr lang="fi-FI" noProof="0" smtClean="0"/>
              <a:t>Muokkaa perustyyl. napsautt.</a:t>
            </a:r>
            <a:endParaRPr lang="fi-FI" noProof="0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B4C0696-1858-4EE1-8103-E344FB5960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1664" y="1376362"/>
            <a:ext cx="3466997" cy="2052637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noProof="0" smtClean="0"/>
              <a:t>Muokkaa alaotsikon perustyyliä napsautt.</a:t>
            </a:r>
            <a:endParaRPr lang="fi-FI" noProof="0" dirty="0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33B3CC76-B329-54EF-A9B2-307DC11F0EC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765480" y="0"/>
            <a:ext cx="8426520" cy="6858000"/>
          </a:xfrm>
          <a:custGeom>
            <a:avLst/>
            <a:gdLst>
              <a:gd name="connsiteX0" fmla="*/ 2933171 w 8426520"/>
              <a:gd name="connsiteY0" fmla="*/ 0 h 6858000"/>
              <a:gd name="connsiteX1" fmla="*/ 8426520 w 8426520"/>
              <a:gd name="connsiteY1" fmla="*/ 0 h 6858000"/>
              <a:gd name="connsiteX2" fmla="*/ 8426520 w 8426520"/>
              <a:gd name="connsiteY2" fmla="*/ 6858000 h 6858000"/>
              <a:gd name="connsiteX3" fmla="*/ 304004 w 8426520"/>
              <a:gd name="connsiteY3" fmla="*/ 6858000 h 6858000"/>
              <a:gd name="connsiteX4" fmla="*/ 258736 w 8426520"/>
              <a:gd name="connsiteY4" fmla="*/ 6724260 h 6858000"/>
              <a:gd name="connsiteX5" fmla="*/ 0 w 8426520"/>
              <a:gd name="connsiteY5" fmla="*/ 5013475 h 6858000"/>
              <a:gd name="connsiteX6" fmla="*/ 2770847 w 8426520"/>
              <a:gd name="connsiteY6" fmla="*/ 9330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426520" h="6858000">
                <a:moveTo>
                  <a:pt x="2933171" y="0"/>
                </a:moveTo>
                <a:lnTo>
                  <a:pt x="8426520" y="0"/>
                </a:lnTo>
                <a:lnTo>
                  <a:pt x="8426520" y="6858000"/>
                </a:lnTo>
                <a:lnTo>
                  <a:pt x="304004" y="6858000"/>
                </a:lnTo>
                <a:lnTo>
                  <a:pt x="258736" y="6724260"/>
                </a:lnTo>
                <a:cubicBezTo>
                  <a:pt x="90585" y="6183824"/>
                  <a:pt x="0" y="5609224"/>
                  <a:pt x="0" y="5013475"/>
                </a:cubicBezTo>
                <a:cubicBezTo>
                  <a:pt x="0" y="2928353"/>
                  <a:pt x="1109659" y="1102316"/>
                  <a:pt x="2770847" y="93302"/>
                </a:cubicBezTo>
                <a:close/>
              </a:path>
            </a:pathLst>
          </a:custGeom>
          <a:solidFill>
            <a:schemeClr val="tx2"/>
          </a:solidFill>
        </p:spPr>
        <p:txBody>
          <a:bodyPr wrap="square" anchor="ctr" anchorCtr="0">
            <a:noAutofit/>
          </a:bodyPr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Lisää kuva napsauttamalla kuvaketta</a:t>
            </a:r>
            <a:endParaRPr lang="en-FI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4363EDDE-ADD3-4504-8A94-8E34C40C841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rgbClr val="7C878E"/>
                </a:solidFill>
              </a:defRPr>
            </a:lvl1pPr>
          </a:lstStyle>
          <a:p>
            <a:pPr>
              <a:defRPr/>
            </a:pPr>
            <a:r>
              <a:rPr lang="fi-FI" dirty="0"/>
              <a:t>[Esityksen nimi]</a:t>
            </a:r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9169D6F5-1440-4AD1-BFD2-06029438D07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A8375D6-57FF-406A-BFE6-3C8DDB4FAE3D}" type="datetime1">
              <a:rPr lang="fi-FI" smtClean="0"/>
              <a:t>25.1.2023</a:t>
            </a:fld>
            <a:endParaRPr lang="fi-FI" dirty="0"/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62C44236-A5A3-44F0-A1ED-F788F96664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E97DE6E4-DC77-456C-872A-552B509F49AF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82068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Väliotsikkodia_kuva_tai_väri_v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E58FA216-5927-0EDB-1582-5966BC43D586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8471364" cy="6858000"/>
          </a:xfrm>
          <a:custGeom>
            <a:avLst/>
            <a:gdLst>
              <a:gd name="connsiteX0" fmla="*/ 0 w 8471364"/>
              <a:gd name="connsiteY0" fmla="*/ 0 h 6858000"/>
              <a:gd name="connsiteX1" fmla="*/ 5538194 w 8471364"/>
              <a:gd name="connsiteY1" fmla="*/ 0 h 6858000"/>
              <a:gd name="connsiteX2" fmla="*/ 5700518 w 8471364"/>
              <a:gd name="connsiteY2" fmla="*/ 93302 h 6858000"/>
              <a:gd name="connsiteX3" fmla="*/ 8471364 w 8471364"/>
              <a:gd name="connsiteY3" fmla="*/ 5013475 h 6858000"/>
              <a:gd name="connsiteX4" fmla="*/ 8212629 w 8471364"/>
              <a:gd name="connsiteY4" fmla="*/ 6724260 h 6858000"/>
              <a:gd name="connsiteX5" fmla="*/ 8167360 w 8471364"/>
              <a:gd name="connsiteY5" fmla="*/ 6858000 h 6858000"/>
              <a:gd name="connsiteX6" fmla="*/ 0 w 847136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471364" h="6858000">
                <a:moveTo>
                  <a:pt x="0" y="0"/>
                </a:moveTo>
                <a:lnTo>
                  <a:pt x="5538194" y="0"/>
                </a:lnTo>
                <a:lnTo>
                  <a:pt x="5700518" y="93302"/>
                </a:lnTo>
                <a:cubicBezTo>
                  <a:pt x="7361705" y="1102316"/>
                  <a:pt x="8471364" y="2928353"/>
                  <a:pt x="8471364" y="5013475"/>
                </a:cubicBezTo>
                <a:cubicBezTo>
                  <a:pt x="8471364" y="5609224"/>
                  <a:pt x="8380780" y="6183824"/>
                  <a:pt x="8212629" y="6724260"/>
                </a:cubicBezTo>
                <a:lnTo>
                  <a:pt x="816736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 anchor="ctr" anchorCtr="0">
            <a:no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Lisää kuva napsauttamalla kuvaketta</a:t>
            </a:r>
            <a:endParaRPr lang="en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1331965-5214-461C-BEB3-6F5370F8F9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91282" y="601662"/>
            <a:ext cx="4172043" cy="1127126"/>
          </a:xfrm>
        </p:spPr>
        <p:txBody>
          <a:bodyPr anchor="t"/>
          <a:lstStyle>
            <a:lvl1pPr algn="r">
              <a:defRPr sz="2800" b="1">
                <a:solidFill>
                  <a:schemeClr val="tx2"/>
                </a:solidFill>
              </a:defRPr>
            </a:lvl1pPr>
          </a:lstStyle>
          <a:p>
            <a:r>
              <a:rPr lang="fi-FI" noProof="0" smtClean="0"/>
              <a:t>Muokkaa perustyyl. napsautt.</a:t>
            </a:r>
            <a:endParaRPr lang="fi-FI" noProof="0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B4C0696-1858-4EE1-8103-E344FB5960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20543" y="1376363"/>
            <a:ext cx="3242782" cy="2926296"/>
          </a:xfrm>
        </p:spPr>
        <p:txBody>
          <a:bodyPr>
            <a:noAutofit/>
          </a:bodyPr>
          <a:lstStyle>
            <a:lvl1pPr marL="0" indent="0" algn="r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noProof="0" smtClean="0"/>
              <a:t>Muokkaa alaotsikon perustyyliä napsautt.</a:t>
            </a:r>
            <a:endParaRPr lang="fi-FI" noProof="0" dirty="0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4363EDDE-ADD3-4504-8A94-8E34C40C841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fi-FI" dirty="0"/>
              <a:t>[Esityksen nimi]</a:t>
            </a:r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9169D6F5-1440-4AD1-BFD2-06029438D07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rgbClr val="7C878E"/>
                </a:solidFill>
              </a:defRPr>
            </a:lvl1pPr>
          </a:lstStyle>
          <a:p>
            <a:pPr>
              <a:defRPr/>
            </a:pPr>
            <a:fld id="{5790EF23-BE95-4E73-9E7D-72E4DAEC26B3}" type="datetime1">
              <a:rPr lang="fi-FI" smtClean="0"/>
              <a:t>25.1.2023</a:t>
            </a:fld>
            <a:endParaRPr lang="fi-FI" dirty="0"/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62C44236-A5A3-44F0-A1ED-F788F96664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rgbClr val="7C878E"/>
                </a:solidFill>
              </a:defRPr>
            </a:lvl1pPr>
          </a:lstStyle>
          <a:p>
            <a:pPr>
              <a:defRPr/>
            </a:pPr>
            <a:fld id="{E97DE6E4-DC77-456C-872A-552B509F49AF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C437ABA1-B728-5D24-BC22-137946B9FC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12400" y="6490800"/>
            <a:ext cx="1170000" cy="158400"/>
          </a:xfrm>
          <a:blipFill>
            <a:blip r:embed="rId2"/>
            <a:stretch>
              <a:fillRect/>
            </a:stretch>
          </a:blipFill>
        </p:spPr>
        <p:txBody>
          <a:bodyPr lIns="0" tIns="0" rIns="0" bIns="0" anchor="ctr" anchorCtr="0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00"/>
            </a:lvl1pPr>
          </a:lstStyle>
          <a:p>
            <a:pPr lvl="0"/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93236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3_Tumma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FFEBF18-A891-8B79-C2B6-820C2FB8305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12192000" cy="6858000"/>
          </a:xfrm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fi-FI" smtClean="0"/>
              <a:t>Lisää kuva napsauttamalla kuvaketta</a:t>
            </a:r>
            <a:endParaRPr lang="en-FI" dirty="0"/>
          </a:p>
        </p:txBody>
      </p:sp>
      <p:sp>
        <p:nvSpPr>
          <p:cNvPr id="7" name="Otsikko 1">
            <a:extLst>
              <a:ext uri="{FF2B5EF4-FFF2-40B4-BE49-F238E27FC236}">
                <a16:creationId xmlns:a16="http://schemas.microsoft.com/office/drawing/2014/main" id="{5D8BDDB5-7090-4055-A01C-411BF3D97B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33325" y="601663"/>
            <a:ext cx="6930000" cy="972000"/>
          </a:xfrm>
          <a:effectLst>
            <a:outerShdw blurRad="260246" dist="9998" dir="5400000" algn="ctr" rotWithShape="0">
              <a:srgbClr val="000000">
                <a:alpha val="60000"/>
              </a:srgbClr>
            </a:outerShdw>
          </a:effectLst>
        </p:spPr>
        <p:txBody>
          <a:bodyPr anchor="b"/>
          <a:lstStyle>
            <a:lvl1pPr algn="r">
              <a:defRPr sz="3800" b="1">
                <a:solidFill>
                  <a:schemeClr val="bg1"/>
                </a:solidFill>
              </a:defRPr>
            </a:lvl1pPr>
          </a:lstStyle>
          <a:p>
            <a:r>
              <a:rPr lang="fi-FI" noProof="0" smtClean="0"/>
              <a:t>Muokkaa perustyyl. napsautt.</a:t>
            </a:r>
            <a:endParaRPr lang="en-GB" noProof="0" dirty="0"/>
          </a:p>
        </p:txBody>
      </p:sp>
      <p:sp>
        <p:nvSpPr>
          <p:cNvPr id="8" name="Alaotsikko 2">
            <a:extLst>
              <a:ext uri="{FF2B5EF4-FFF2-40B4-BE49-F238E27FC236}">
                <a16:creationId xmlns:a16="http://schemas.microsoft.com/office/drawing/2014/main" id="{ABD85E11-A5AA-4DC3-BA51-1D8F3812F0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33325" y="1753664"/>
            <a:ext cx="6930000" cy="968400"/>
          </a:xfrm>
          <a:effectLst>
            <a:outerShdw blurRad="254000" dir="5040000" algn="ctr" rotWithShape="0">
              <a:srgbClr val="000000">
                <a:alpha val="70000"/>
              </a:srgbClr>
            </a:outerShdw>
          </a:effectLst>
        </p:spPr>
        <p:txBody>
          <a:bodyPr>
            <a:noAutofit/>
          </a:bodyPr>
          <a:lstStyle>
            <a:lvl1pPr marL="0" indent="0" algn="r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noProof="0" smtClean="0"/>
              <a:t>Muokkaa alaotsikon perustyyliä napsautt.</a:t>
            </a:r>
            <a:endParaRPr lang="en-GB" noProof="0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9EF8BC7-9DBC-4A07-A280-4DE1E67CCF2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[Esityksen nimi]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6EAB614-91BC-4CF0-9FD0-0E75925CB18C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247FDA-E997-4F9B-B4A3-31593E23040F}" type="datetime1">
              <a:rPr kumimoji="0" lang="fi-FI" sz="10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25.1.2023</a:t>
            </a:fld>
            <a:endParaRPr kumimoji="0" lang="fi-FI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A5BE560-416D-46AA-A90A-7A846093508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7DE6E4-DC77-456C-872A-552B509F49AF}" type="slidenum">
              <a:rPr kumimoji="0" lang="fi-FI" sz="10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fi-FI" sz="1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12" name="Tekstin paikkamerkki 4">
            <a:extLst>
              <a:ext uri="{FF2B5EF4-FFF2-40B4-BE49-F238E27FC236}">
                <a16:creationId xmlns:a16="http://schemas.microsoft.com/office/drawing/2014/main" id="{564B6CAD-213F-1B0F-BCA5-A7DA8071547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12400" y="6490800"/>
            <a:ext cx="1170000" cy="158400"/>
          </a:xfrm>
          <a:blipFill>
            <a:blip r:embed="rId2"/>
            <a:stretch>
              <a:fillRect/>
            </a:stretch>
          </a:blipFill>
        </p:spPr>
        <p:txBody>
          <a:bodyPr lIns="0" tIns="0" rIns="0" bIns="0" anchor="ctr" anchorCtr="0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00"/>
            </a:lvl1pPr>
          </a:lstStyle>
          <a:p>
            <a:pPr lvl="0"/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5260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4_Vaalea_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FFEBF18-A891-8B79-C2B6-820C2FB8305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12192000" cy="6858000"/>
          </a:xfrm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fi-FI" smtClean="0"/>
              <a:t>Lisää kuva napsauttamalla kuvaketta</a:t>
            </a:r>
            <a:endParaRPr lang="en-FI" dirty="0"/>
          </a:p>
        </p:txBody>
      </p:sp>
      <p:sp>
        <p:nvSpPr>
          <p:cNvPr id="7" name="Otsikko 1">
            <a:extLst>
              <a:ext uri="{FF2B5EF4-FFF2-40B4-BE49-F238E27FC236}">
                <a16:creationId xmlns:a16="http://schemas.microsoft.com/office/drawing/2014/main" id="{5D8BDDB5-7090-4055-A01C-411BF3D97B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1200" y="914400"/>
            <a:ext cx="6930000" cy="1019572"/>
          </a:xfrm>
          <a:effectLst/>
        </p:spPr>
        <p:txBody>
          <a:bodyPr anchor="b"/>
          <a:lstStyle>
            <a:lvl1pPr algn="l">
              <a:defRPr sz="3800" b="1">
                <a:solidFill>
                  <a:schemeClr val="tx2"/>
                </a:solidFill>
              </a:defRPr>
            </a:lvl1pPr>
          </a:lstStyle>
          <a:p>
            <a:r>
              <a:rPr lang="fi-FI" noProof="0" smtClean="0"/>
              <a:t>Muokkaa perustyyl. napsautt.</a:t>
            </a:r>
            <a:endParaRPr lang="en-GB" noProof="0" dirty="0"/>
          </a:p>
        </p:txBody>
      </p:sp>
      <p:sp>
        <p:nvSpPr>
          <p:cNvPr id="8" name="Alaotsikko 2">
            <a:extLst>
              <a:ext uri="{FF2B5EF4-FFF2-40B4-BE49-F238E27FC236}">
                <a16:creationId xmlns:a16="http://schemas.microsoft.com/office/drawing/2014/main" id="{ABD85E11-A5AA-4DC3-BA51-1D8F3812F0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1200" y="2066400"/>
            <a:ext cx="6930000" cy="968400"/>
          </a:xfrm>
          <a:effectLst/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noProof="0" smtClean="0"/>
              <a:t>Muokkaa alaotsikon perustyyliä napsautt.</a:t>
            </a:r>
            <a:endParaRPr lang="en-GB" noProof="0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9EF8BC7-9DBC-4A07-A280-4DE1E67CCF2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[Esityksen nimi]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6EAB614-91BC-4CF0-9FD0-0E75925CB18C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D8B37B-0029-4056-BE40-B591D8674A96}" type="datetime1">
              <a:rPr kumimoji="0" lang="fi-FI" sz="10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25.1.2023</a:t>
            </a:fld>
            <a:endParaRPr kumimoji="0" lang="fi-FI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A5BE560-416D-46AA-A90A-7A846093508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7DE6E4-DC77-456C-872A-552B509F49AF}" type="slidenum">
              <a:rPr kumimoji="0" lang="fi-FI" sz="10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fi-FI" sz="1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9" name="Tekstin paikkamerkki 4">
            <a:extLst>
              <a:ext uri="{FF2B5EF4-FFF2-40B4-BE49-F238E27FC236}">
                <a16:creationId xmlns:a16="http://schemas.microsoft.com/office/drawing/2014/main" id="{16BE4CA8-672C-BEEE-EA67-92251AFB42F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12400" y="6490800"/>
            <a:ext cx="1170000" cy="158400"/>
          </a:xfrm>
          <a:blipFill>
            <a:blip r:embed="rId2"/>
            <a:stretch>
              <a:fillRect/>
            </a:stretch>
          </a:blipFill>
        </p:spPr>
        <p:txBody>
          <a:bodyPr lIns="0" tIns="0" rIns="0" bIns="0" anchor="ctr" anchorCtr="0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00"/>
            </a:lvl1pPr>
          </a:lstStyle>
          <a:p>
            <a:pPr lvl="0"/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67092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11">
            <a:extLst>
              <a:ext uri="{FF2B5EF4-FFF2-40B4-BE49-F238E27FC236}">
                <a16:creationId xmlns:a16="http://schemas.microsoft.com/office/drawing/2014/main" id="{FF450953-E86B-4CE1-A3E6-114DAF0494A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2"/>
              </a:ext>
            </a:extLst>
          </a:blip>
          <a:srcRect/>
          <a:stretch/>
        </p:blipFill>
        <p:spPr bwMode="auto">
          <a:xfrm>
            <a:off x="212430" y="6490548"/>
            <a:ext cx="1170578" cy="1586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0C829BA-2C9F-4C7E-8A47-3D9F9CC8D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000" y="612000"/>
            <a:ext cx="10746000" cy="11088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endParaRPr lang="fi-FI" noProof="0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F62209A-AF68-492D-AC06-25DBD3C0CC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000" y="1736725"/>
            <a:ext cx="10746000" cy="44372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noProof="0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57077C5-42E2-4285-A08A-7508B46353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07022" y="6466504"/>
            <a:ext cx="358897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rgbClr val="7C878E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7C878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[Esityksen nimi]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E94F4B6-6E26-4DFB-852C-F2285979FA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164150" y="6466504"/>
            <a:ext cx="1872000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7C878E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187DA6-21F7-469B-9D46-8FB3A29DB99E}" type="datetime1">
              <a:rPr kumimoji="0" lang="fi-FI" sz="1000" b="0" i="0" u="none" strike="noStrike" kern="1200" cap="none" spc="0" normalizeH="0" baseline="0" noProof="0" smtClean="0">
                <a:ln>
                  <a:noFill/>
                </a:ln>
                <a:solidFill>
                  <a:srgbClr val="7C878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25.1.2023</a:t>
            </a:fld>
            <a:endParaRPr kumimoji="0" lang="fi-FI" sz="1000" b="0" i="0" u="none" strike="noStrike" kern="1200" cap="none" spc="0" normalizeH="0" baseline="0" noProof="0" dirty="0">
              <a:ln>
                <a:noFill/>
              </a:ln>
              <a:solidFill>
                <a:srgbClr val="7C878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EE4E371-AE67-45EA-BF47-9E71271783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04000" y="6466504"/>
            <a:ext cx="610671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7C878E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7DE6E4-DC77-456C-872A-552B509F49AF}" type="slidenum">
              <a:rPr kumimoji="0" lang="fi-FI" sz="1000" b="0" i="0" u="none" strike="noStrike" kern="1200" cap="none" spc="0" normalizeH="0" baseline="0" noProof="0" smtClean="0">
                <a:ln>
                  <a:noFill/>
                </a:ln>
                <a:solidFill>
                  <a:srgbClr val="7C878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fi-FI" sz="1000" b="0" i="0" u="none" strike="noStrike" kern="1200" cap="none" spc="0" normalizeH="0" baseline="0" noProof="0" dirty="0">
              <a:ln>
                <a:noFill/>
              </a:ln>
              <a:solidFill>
                <a:srgbClr val="7C878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00098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64" r:id="rId2"/>
    <p:sldLayoutId id="2147483667" r:id="rId3"/>
    <p:sldLayoutId id="2147483668" r:id="rId4"/>
    <p:sldLayoutId id="2147483673" r:id="rId5"/>
    <p:sldLayoutId id="2147483682" r:id="rId6"/>
    <p:sldLayoutId id="2147483691" r:id="rId7"/>
    <p:sldLayoutId id="2147483694" r:id="rId8"/>
    <p:sldLayoutId id="2147483698" r:id="rId9"/>
    <p:sldLayoutId id="2147483683" r:id="rId10"/>
    <p:sldLayoutId id="2147483693" r:id="rId11"/>
    <p:sldLayoutId id="2147483695" r:id="rId12"/>
    <p:sldLayoutId id="2147483697" r:id="rId13"/>
    <p:sldLayoutId id="2147483675" r:id="rId14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0000" indent="-270000" algn="l" defTabSz="914400" rtl="0" eaLnBrk="1" latinLnBrk="0" hangingPunct="1">
        <a:lnSpc>
          <a:spcPct val="113000"/>
        </a:lnSpc>
        <a:spcBef>
          <a:spcPts val="1200"/>
        </a:spcBef>
        <a:buClr>
          <a:schemeClr val="tx2"/>
        </a:buClr>
        <a:buFont typeface="Wingdings 3" panose="05040102010807070707" pitchFamily="18" charset="2"/>
        <a:buChar char="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270000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Font typeface="Wingdings 3" panose="05040102010807070707" pitchFamily="18" charset="2"/>
        <a:buChar char="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28000" indent="-270000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Font typeface="Wingdings 3" panose="05040102010807070707" pitchFamily="18" charset="2"/>
        <a:buChar char="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0000" indent="-270000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Font typeface="Wingdings 3" panose="05040102010807070707" pitchFamily="18" charset="2"/>
        <a:buChar char="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368000" indent="-270000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Font typeface="Wingdings 3" panose="05040102010807070707" pitchFamily="18" charset="2"/>
        <a:buChar char="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56000" indent="-2700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Wingdings 3" panose="05040102010807070707" pitchFamily="18" charset="2"/>
        <a:buChar char="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44000" indent="-2700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Wingdings 3" panose="05040102010807070707" pitchFamily="18" charset="2"/>
        <a:buChar char="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68000" indent="-2700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Wingdings 3" panose="05040102010807070707" pitchFamily="18" charset="2"/>
        <a:buChar char="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20000" indent="-2700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Wingdings 3" panose="05040102010807070707" pitchFamily="18" charset="2"/>
        <a:buChar char="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79">
          <p15:clr>
            <a:srgbClr val="F26B43"/>
          </p15:clr>
        </p15:guide>
        <p15:guide id="3" pos="7158">
          <p15:clr>
            <a:srgbClr val="F26B43"/>
          </p15:clr>
        </p15:guide>
        <p15:guide id="4" orient="horz" pos="1094" userDrawn="1">
          <p15:clr>
            <a:srgbClr val="F26B43"/>
          </p15:clr>
        </p15:guide>
        <p15:guide id="5" orient="horz" pos="1201">
          <p15:clr>
            <a:srgbClr val="F26B43"/>
          </p15:clr>
        </p15:guide>
        <p15:guide id="6" orient="horz" pos="3892">
          <p15:clr>
            <a:srgbClr val="F26B43"/>
          </p15:clr>
        </p15:guide>
        <p15:guide id="7" orient="horz" pos="379">
          <p15:clr>
            <a:srgbClr val="F26B43"/>
          </p15:clr>
        </p15:guide>
        <p15:guide id="8" orient="horz" pos="4187">
          <p15:clr>
            <a:srgbClr val="F26B43"/>
          </p15:clr>
        </p15:guide>
        <p15:guide id="9" pos="3840">
          <p15:clr>
            <a:srgbClr val="F26B43"/>
          </p15:clr>
        </p15:guide>
        <p15:guide id="10" pos="3940" userDrawn="1">
          <p15:clr>
            <a:srgbClr val="F26B43"/>
          </p15:clr>
        </p15:guide>
        <p15:guide id="12" orient="horz" pos="86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8957" y="585398"/>
            <a:ext cx="6066635" cy="5881106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90150" y="188488"/>
            <a:ext cx="10746000" cy="1108800"/>
          </a:xfrm>
        </p:spPr>
        <p:txBody>
          <a:bodyPr/>
          <a:lstStyle/>
          <a:p>
            <a:r>
              <a:rPr lang="fi-FI" dirty="0"/>
              <a:t>Linja-autoliikenteen terminaalit ja pysäkit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27553" y="1001027"/>
            <a:ext cx="5498405" cy="4976261"/>
          </a:xfrm>
        </p:spPr>
        <p:txBody>
          <a:bodyPr/>
          <a:lstStyle/>
          <a:p>
            <a:r>
              <a:rPr lang="fi-FI" sz="1600" dirty="0"/>
              <a:t>Linja-autojen kaukoliikenteen terminaalien kysyntää on mallinnettu valtakunnallisella liikennemallilla vuosien 2022 ja 2018 vuorotarjonnan perusteella</a:t>
            </a:r>
            <a:r>
              <a:rPr lang="fi-FI" sz="1600" dirty="0" smtClean="0"/>
              <a:t>.</a:t>
            </a:r>
          </a:p>
          <a:p>
            <a:r>
              <a:rPr lang="fi-FI" sz="1600" dirty="0" smtClean="0"/>
              <a:t>Mallin </a:t>
            </a:r>
            <a:r>
              <a:rPr lang="fi-FI" sz="1600" dirty="0"/>
              <a:t>perusteella kysyntä on ollut valtakunnallisesti suurinta vuonna 2022 Helsingissä Kampin kaukoliikenneterminaalissa sekä Tampereen ja Turun linja-autoasemilla (yli 1000 nousua vuorokaudessa). </a:t>
            </a:r>
            <a:endParaRPr lang="fi-FI" sz="1600" dirty="0" smtClean="0"/>
          </a:p>
          <a:p>
            <a:r>
              <a:rPr lang="fi-FI" sz="1600" dirty="0" smtClean="0"/>
              <a:t>Ennen </a:t>
            </a:r>
            <a:r>
              <a:rPr lang="fi-FI" sz="1600" dirty="0"/>
              <a:t>pandemiaa vuonna 2018 yli 1000 nousua vuorokaudessa tehtiin edellä mainittujen terminaalien lisäksi Jyväskylän ja Lahden matkakeskuksessa ja kauppatorilla sekä Oulun ja Kuopion linja-autoasemilla. Pitkämatkaisen linja-autoliikenteen vuorotarjonta ja kysyntä eivät ole täysin palautuneet koronapandemiaa edeltävälle tasolle. 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3BC778-A641-49F3-A0EA-A5106AE5A3DA}" type="datetime1">
              <a:rPr kumimoji="0" lang="fi-FI" sz="1000" b="0" i="0" u="none" strike="noStrike" kern="1200" cap="none" spc="0" normalizeH="0" baseline="0" noProof="0" smtClean="0">
                <a:ln>
                  <a:noFill/>
                </a:ln>
                <a:solidFill>
                  <a:srgbClr val="7C878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25.1.2023</a:t>
            </a:fld>
            <a:endParaRPr kumimoji="0" lang="fi-FI" sz="1000" b="0" i="0" u="none" strike="noStrike" kern="1200" cap="none" spc="0" normalizeH="0" baseline="0" noProof="0">
              <a:ln>
                <a:noFill/>
              </a:ln>
              <a:solidFill>
                <a:srgbClr val="7C878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7DE6E4-DC77-456C-872A-552B509F49AF}" type="slidenum">
              <a:rPr kumimoji="0" lang="fi-FI" sz="1000" b="0" i="0" u="none" strike="noStrike" kern="1200" cap="none" spc="0" normalizeH="0" baseline="0" noProof="0" smtClean="0">
                <a:ln>
                  <a:noFill/>
                </a:ln>
                <a:solidFill>
                  <a:srgbClr val="7C878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i-FI" sz="1000" b="0" i="0" u="none" strike="noStrike" kern="1200" cap="none" spc="0" normalizeH="0" baseline="0" noProof="0">
              <a:ln>
                <a:noFill/>
              </a:ln>
              <a:solidFill>
                <a:srgbClr val="7C878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8" name="Tekstiruutu 7"/>
          <p:cNvSpPr txBox="1"/>
          <p:nvPr/>
        </p:nvSpPr>
        <p:spPr>
          <a:xfrm>
            <a:off x="6025959" y="621777"/>
            <a:ext cx="2020761" cy="127053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endParaRPr lang="fi-FI" dirty="0" err="1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2148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63335" y="342254"/>
            <a:ext cx="10746000" cy="1108800"/>
          </a:xfrm>
        </p:spPr>
        <p:txBody>
          <a:bodyPr/>
          <a:lstStyle/>
          <a:p>
            <a:r>
              <a:rPr lang="fi-FI" dirty="0"/>
              <a:t>Joukkoliikenteen pysäkit maantieverkolla</a:t>
            </a:r>
            <a:r>
              <a:rPr lang="fi-FI" b="0" dirty="0"/>
              <a:t/>
            </a:r>
            <a:br>
              <a:rPr lang="fi-FI" b="0" dirty="0"/>
            </a:b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487211" y="1191203"/>
            <a:ext cx="6914880" cy="2710146"/>
          </a:xfrm>
        </p:spPr>
        <p:txBody>
          <a:bodyPr/>
          <a:lstStyle/>
          <a:p>
            <a:r>
              <a:rPr lang="fi-FI" sz="1400" dirty="0" smtClean="0"/>
              <a:t>Alueelliset solmupysäkkiselvitykset </a:t>
            </a:r>
            <a:r>
              <a:rPr lang="fi-FI" sz="1400" dirty="0"/>
              <a:t>toimivat lähtötietona valtakunnalliselle kokonaiskuvalle solmupysäkkien </a:t>
            </a:r>
            <a:r>
              <a:rPr lang="fi-FI" sz="1400" dirty="0" smtClean="0"/>
              <a:t>kehittämistarpeista</a:t>
            </a:r>
            <a:r>
              <a:rPr lang="fi-FI" sz="1400" dirty="0"/>
              <a:t>. Väylävirasto kartoitti 2021 solmupysäkkien kehittämistarpeita kyselyllä ELY-keskuksiin. Solmupysäkkien kehittämistarpeissa korostuu liityntäpysäköintiin liittyvät </a:t>
            </a:r>
            <a:r>
              <a:rPr lang="fi-FI" sz="1400" dirty="0" err="1"/>
              <a:t>kehittämis</a:t>
            </a:r>
            <a:r>
              <a:rPr lang="fi-FI" sz="1400" dirty="0"/>
              <a:t>- ja parantamistarpeet, erityisesti pyöräpysäköinnin osalta.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3BC778-A641-49F3-A0EA-A5106AE5A3DA}" type="datetime1">
              <a:rPr kumimoji="0" lang="fi-FI" sz="1000" b="0" i="0" u="none" strike="noStrike" kern="1200" cap="none" spc="0" normalizeH="0" baseline="0" noProof="0" smtClean="0">
                <a:ln>
                  <a:noFill/>
                </a:ln>
                <a:solidFill>
                  <a:srgbClr val="7C878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25.1.2023</a:t>
            </a:fld>
            <a:endParaRPr kumimoji="0" lang="fi-FI" sz="1000" b="0" i="0" u="none" strike="noStrike" kern="1200" cap="none" spc="0" normalizeH="0" baseline="0" noProof="0">
              <a:ln>
                <a:noFill/>
              </a:ln>
              <a:solidFill>
                <a:srgbClr val="7C878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7DE6E4-DC77-456C-872A-552B509F49AF}" type="slidenum">
              <a:rPr kumimoji="0" lang="fi-FI" sz="1000" b="0" i="0" u="none" strike="noStrike" kern="1200" cap="none" spc="0" normalizeH="0" baseline="0" noProof="0" smtClean="0">
                <a:ln>
                  <a:noFill/>
                </a:ln>
                <a:solidFill>
                  <a:srgbClr val="7C878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i-FI" sz="1000" b="0" i="0" u="none" strike="noStrike" kern="1200" cap="none" spc="0" normalizeH="0" baseline="0" noProof="0">
              <a:ln>
                <a:noFill/>
              </a:ln>
              <a:solidFill>
                <a:srgbClr val="7C878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pic>
        <p:nvPicPr>
          <p:cNvPr id="8" name="Kuva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96654"/>
            <a:ext cx="4487211" cy="5454990"/>
          </a:xfrm>
          <a:prstGeom prst="rect">
            <a:avLst/>
          </a:prstGeom>
        </p:spPr>
      </p:pic>
      <p:pic>
        <p:nvPicPr>
          <p:cNvPr id="9" name="Kuva 8"/>
          <p:cNvPicPr>
            <a:picLocks noChangeAspect="1"/>
          </p:cNvPicPr>
          <p:nvPr/>
        </p:nvPicPr>
        <p:blipFill rotWithShape="1">
          <a:blip r:embed="rId3"/>
          <a:srcRect r="9915"/>
          <a:stretch/>
        </p:blipFill>
        <p:spPr>
          <a:xfrm>
            <a:off x="4684794" y="2849221"/>
            <a:ext cx="7267074" cy="3869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2232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1748" y="354857"/>
            <a:ext cx="10746000" cy="853487"/>
          </a:xfrm>
        </p:spPr>
        <p:txBody>
          <a:bodyPr/>
          <a:lstStyle/>
          <a:p>
            <a:r>
              <a:rPr lang="fi-FI" dirty="0" smtClean="0"/>
              <a:t>Lentoasemat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C34CDD-5657-4FF3-98B8-FEFF98FD80B3}" type="datetime1">
              <a:rPr kumimoji="0" lang="fi-FI" sz="1000" b="0" i="0" u="none" strike="noStrike" kern="1200" cap="none" spc="0" normalizeH="0" baseline="0" noProof="0" smtClean="0">
                <a:ln>
                  <a:noFill/>
                </a:ln>
                <a:solidFill>
                  <a:srgbClr val="7C878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25.1.2023</a:t>
            </a:fld>
            <a:endParaRPr kumimoji="0" lang="fi-FI" sz="1000" b="0" i="0" u="none" strike="noStrike" kern="1200" cap="none" spc="0" normalizeH="0" baseline="0" noProof="0">
              <a:ln>
                <a:noFill/>
              </a:ln>
              <a:solidFill>
                <a:srgbClr val="7C878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7DE6E4-DC77-456C-872A-552B509F49AF}" type="slidenum">
              <a:rPr kumimoji="0" lang="fi-FI" sz="1000" b="0" i="0" u="none" strike="noStrike" kern="1200" cap="none" spc="0" normalizeH="0" baseline="0" noProof="0" smtClean="0">
                <a:ln>
                  <a:noFill/>
                </a:ln>
                <a:solidFill>
                  <a:srgbClr val="7C878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i-FI" sz="1000" b="0" i="0" u="none" strike="noStrike" kern="1200" cap="none" spc="0" normalizeH="0" baseline="0" noProof="0">
              <a:ln>
                <a:noFill/>
              </a:ln>
              <a:solidFill>
                <a:srgbClr val="7C878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7" name="Tekstiruutu 6"/>
          <p:cNvSpPr txBox="1"/>
          <p:nvPr/>
        </p:nvSpPr>
        <p:spPr>
          <a:xfrm>
            <a:off x="4995512" y="5732654"/>
            <a:ext cx="6814686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i-FI" sz="1200" b="1" dirty="0"/>
              <a:t>Maakuntakentillä</a:t>
            </a:r>
            <a:r>
              <a:rPr lang="fi-FI" sz="1200" dirty="0"/>
              <a:t> matkustajamäärät olivat vuonna 2020 noin 37 % ja vuonna 2021 noin 27 % vuoden 2019 matkustajamäärästä. </a:t>
            </a:r>
            <a:r>
              <a:rPr lang="fi-FI" sz="1200" b="1" dirty="0"/>
              <a:t>Keväällä 2022 palautumisen taso oli noin 50 % ja syksyllä 2022 noin 60 %</a:t>
            </a:r>
          </a:p>
        </p:txBody>
      </p:sp>
      <p:pic>
        <p:nvPicPr>
          <p:cNvPr id="8" name="Kuva 7"/>
          <p:cNvPicPr>
            <a:picLocks noChangeAspect="1"/>
          </p:cNvPicPr>
          <p:nvPr/>
        </p:nvPicPr>
        <p:blipFill rotWithShape="1">
          <a:blip r:embed="rId2"/>
          <a:srcRect l="3433" t="5057" r="3068"/>
          <a:stretch/>
        </p:blipFill>
        <p:spPr>
          <a:xfrm>
            <a:off x="3889592" y="1026457"/>
            <a:ext cx="8219974" cy="4051434"/>
          </a:xfrm>
          <a:prstGeom prst="rect">
            <a:avLst/>
          </a:prstGeom>
        </p:spPr>
      </p:pic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93226" y="1035090"/>
            <a:ext cx="3696366" cy="5258160"/>
          </a:xfrm>
        </p:spPr>
        <p:txBody>
          <a:bodyPr/>
          <a:lstStyle/>
          <a:p>
            <a:r>
              <a:rPr lang="fi-FI" sz="1050" dirty="0"/>
              <a:t>Ukrainan sodan vaikutukset ovat </a:t>
            </a:r>
            <a:r>
              <a:rPr lang="fi-FI" sz="1050" dirty="0" smtClean="0"/>
              <a:t>näkyneet </a:t>
            </a:r>
            <a:r>
              <a:rPr lang="fi-FI" sz="1050" dirty="0"/>
              <a:t>2022 etenkin Finnairin toiminnassa ja Helsinki-Vantaan lentoasemalla. Finnairin Aasian strategian ydin on ollut lentää </a:t>
            </a:r>
            <a:r>
              <a:rPr lang="fi-FI" sz="1050" dirty="0" err="1"/>
              <a:t>Pohjois</a:t>
            </a:r>
            <a:r>
              <a:rPr lang="fi-FI" sz="1050" dirty="0"/>
              <a:t>-Euroopan ja </a:t>
            </a:r>
            <a:r>
              <a:rPr lang="fi-FI" sz="1050" dirty="0" err="1"/>
              <a:t>Pohjois</a:t>
            </a:r>
            <a:r>
              <a:rPr lang="fi-FI" sz="1050" dirty="0"/>
              <a:t>-Aasian välisiä lentoja Helsinki-Vantaan kautta lyhintä reittiä Venäjän ilmatilaa käyttäen. Nyt Finnairin kilpailuetu on kaventunut ja muutamia tarjottavia Aasian lentoja joudutaan lentämään pidempiä reittejä joko Venäjän </a:t>
            </a:r>
            <a:r>
              <a:rPr lang="fi-FI" sz="1050" dirty="0" err="1"/>
              <a:t>pohjois</a:t>
            </a:r>
            <a:r>
              <a:rPr lang="fi-FI" sz="1050" dirty="0"/>
              <a:t>- tai eteläpuolitse. Se lisää lentojen matka-aikaa, ja polttoaineenkulutusta vähentäen lentojen kannattavuutta. Eteläisemmät reitit Euroopasta Aasiaan saavat kilpailuetua, samoin Lähi-idässä sijaitsevat lentoliikenteen solmukohdat. </a:t>
            </a:r>
          </a:p>
          <a:p>
            <a:r>
              <a:rPr lang="fi-FI" sz="1050" b="1" dirty="0"/>
              <a:t>Helsinki-Vantaalla matkustajamäärä palautui keväällä 2022 noin 50 % tasolle vuoteen 2019 verrattuna ja edelleen noin 65 % tasolle kesällä 2022. </a:t>
            </a:r>
            <a:r>
              <a:rPr lang="fi-FI" sz="1050" dirty="0"/>
              <a:t>Finavian mukaan osa Aasian lennoista ei ole palautunut lainkaan ja Venäjän ylilentokielto pitkittää Helsinki-Vantaan kautta kulkevan vaihtoliikenteen palautumista. Suorat lennot Eurooppaan ja Yhdysvaltoihin palautuvat hyvää vauhtia loma- ja liikematkojen kysynnän kasvettua. Vuonna 2021 Helsinki-Vantaan matkustajamäärät olivat vielä 80 % pienemmät kuin vuonna 2019.</a:t>
            </a:r>
          </a:p>
          <a:p>
            <a:endParaRPr lang="fi-FI" sz="1050" dirty="0"/>
          </a:p>
        </p:txBody>
      </p:sp>
    </p:spTree>
    <p:extLst>
      <p:ext uri="{BB962C8B-B14F-4D97-AF65-F5344CB8AC3E}">
        <p14:creationId xmlns:p14="http://schemas.microsoft.com/office/powerpoint/2010/main" val="3362673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2716" y="0"/>
            <a:ext cx="4847444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09870" y="284740"/>
            <a:ext cx="7271091" cy="1438181"/>
          </a:xfrm>
        </p:spPr>
        <p:txBody>
          <a:bodyPr/>
          <a:lstStyle/>
          <a:p>
            <a:r>
              <a:rPr lang="fi-FI" dirty="0"/>
              <a:t>Liityntäpysäköinnin kehittämistarpeet kaukoliikenteen juna-asemilla</a:t>
            </a:r>
            <a:r>
              <a:rPr lang="fi-FI" b="0" dirty="0"/>
              <a:t/>
            </a:r>
            <a:br>
              <a:rPr lang="fi-FI" b="0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12000" y="1795807"/>
            <a:ext cx="5053263" cy="4595690"/>
          </a:xfrm>
        </p:spPr>
        <p:txBody>
          <a:bodyPr/>
          <a:lstStyle/>
          <a:p>
            <a:r>
              <a:rPr lang="fi-FI" sz="1600" dirty="0"/>
              <a:t>Väylävirasto kartoitti 2022 Kauko 1 ja Kauko 2 -asemien sekä suurten terminaalien liityntäpysäköinnin kehittämistarpeita kohdekuntiin suunnatulla kyselyllä (mukana kaikki kaukoliikenteen asemat, joissa yli 50 000 matkustajaa/vuosi). </a:t>
            </a:r>
            <a:endParaRPr lang="fi-FI" sz="1600" dirty="0" smtClean="0"/>
          </a:p>
          <a:p>
            <a:r>
              <a:rPr lang="fi-FI" sz="1600" dirty="0" smtClean="0"/>
              <a:t>Kyselyn </a:t>
            </a:r>
            <a:r>
              <a:rPr lang="fi-FI" sz="1600" dirty="0"/>
              <a:t>avulla pystyttään muodostamaan kokonaiskuva siitä, kuinka paljon ja millaisia liityntäpysäköintitarpeita alueilla on tunnistettu asemilla. </a:t>
            </a:r>
            <a:endParaRPr lang="fi-FI" sz="1600" dirty="0" smtClean="0"/>
          </a:p>
          <a:p>
            <a:r>
              <a:rPr lang="fi-FI" sz="1600" dirty="0" smtClean="0"/>
              <a:t>On </a:t>
            </a:r>
            <a:r>
              <a:rPr lang="fi-FI" sz="1600" dirty="0"/>
              <a:t>tärkeää, että kohdekunnissa on näkemys liityntäpysäköinnin kehittämistarpeista.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C34CDD-5657-4FF3-98B8-FEFF98FD80B3}" type="datetime1">
              <a:rPr kumimoji="0" lang="fi-FI" sz="1000" b="0" i="0" u="none" strike="noStrike" kern="1200" cap="none" spc="0" normalizeH="0" baseline="0" noProof="0" smtClean="0">
                <a:ln>
                  <a:noFill/>
                </a:ln>
                <a:solidFill>
                  <a:srgbClr val="7C878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25.1.2023</a:t>
            </a:fld>
            <a:endParaRPr kumimoji="0" lang="fi-FI" sz="1000" b="0" i="0" u="none" strike="noStrike" kern="1200" cap="none" spc="0" normalizeH="0" baseline="0" noProof="0">
              <a:ln>
                <a:noFill/>
              </a:ln>
              <a:solidFill>
                <a:srgbClr val="7C878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7DE6E4-DC77-456C-872A-552B509F49AF}" type="slidenum">
              <a:rPr kumimoji="0" lang="fi-FI" sz="1000" b="0" i="0" u="none" strike="noStrike" kern="1200" cap="none" spc="0" normalizeH="0" baseline="0" noProof="0" smtClean="0">
                <a:ln>
                  <a:noFill/>
                </a:ln>
                <a:solidFill>
                  <a:srgbClr val="7C878E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i-FI" sz="1000" b="0" i="0" u="none" strike="noStrike" kern="1200" cap="none" spc="0" normalizeH="0" baseline="0" noProof="0">
              <a:ln>
                <a:noFill/>
              </a:ln>
              <a:solidFill>
                <a:srgbClr val="7C878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5441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raficom su">
  <a:themeElements>
    <a:clrScheme name="Traficom_2022">
      <a:dk1>
        <a:srgbClr val="000000"/>
      </a:dk1>
      <a:lt1>
        <a:srgbClr val="FFFFFF"/>
      </a:lt1>
      <a:dk2>
        <a:srgbClr val="002B74"/>
      </a:dk2>
      <a:lt2>
        <a:srgbClr val="0058B1"/>
      </a:lt2>
      <a:accent1>
        <a:srgbClr val="002B74"/>
      </a:accent1>
      <a:accent2>
        <a:srgbClr val="EC017F"/>
      </a:accent2>
      <a:accent3>
        <a:srgbClr val="669BD0"/>
      </a:accent3>
      <a:accent4>
        <a:srgbClr val="81D600"/>
      </a:accent4>
      <a:accent5>
        <a:srgbClr val="00AEB2"/>
      </a:accent5>
      <a:accent6>
        <a:srgbClr val="0058B1"/>
      </a:accent6>
      <a:hlink>
        <a:srgbClr val="00AEB2"/>
      </a:hlink>
      <a:folHlink>
        <a:srgbClr val="820083"/>
      </a:folHlink>
    </a:clrScheme>
    <a:fontScheme name="Traficom 2022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wrap="square" rtlCol="0" anchor="t">
        <a:noAutofit/>
      </a:bodyPr>
      <a:lstStyle>
        <a:defPPr algn="ctr">
          <a:defRPr dirty="0" err="1">
            <a:solidFill>
              <a:schemeClr val="bg1"/>
            </a:solidFill>
            <a:latin typeface="+mj-lt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0">
          <a:solidFill>
            <a:srgbClr val="00AEB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solidFill>
          <a:srgbClr val="00AEB2"/>
        </a:solidFill>
      </a:spPr>
      <a:bodyPr wrap="none" rtlCol="0">
        <a:spAutoFit/>
      </a:bodyPr>
      <a:lstStyle>
        <a:defPPr algn="l">
          <a:defRPr dirty="0" err="1" smtClean="0">
            <a:solidFill>
              <a:schemeClr val="bg1"/>
            </a:solidFill>
          </a:defRPr>
        </a:defPPr>
      </a:lstStyle>
    </a:txDef>
  </a:objectDefaults>
  <a:extraClrSchemeLst/>
  <a:custClrLst>
    <a:custClr name="Traficom 1">
      <a:srgbClr val="00AEB2"/>
    </a:custClr>
    <a:custClr name="Traficom 2">
      <a:srgbClr val="018285"/>
    </a:custClr>
    <a:custClr name="Traficom 3">
      <a:srgbClr val="0058B1"/>
    </a:custClr>
    <a:custClr name="Traficom 4">
      <a:srgbClr val="159637"/>
    </a:custClr>
    <a:custClr name="Traficom 5">
      <a:srgbClr val="81D600"/>
    </a:custClr>
    <a:custClr name="Traficom 6">
      <a:srgbClr val="009EFF"/>
    </a:custClr>
    <a:custClr name="Traficom 7">
      <a:srgbClr val="0066CC"/>
    </a:custClr>
    <a:custClr name="Traficom 8">
      <a:srgbClr val="EC017F"/>
    </a:custClr>
    <a:custClr name="Traficom 9">
      <a:srgbClr val="E90008"/>
    </a:custClr>
    <a:custClr name="Traficom 10">
      <a:srgbClr val="FF7D00"/>
    </a:custClr>
    <a:custClr name="Traficom 11">
      <a:srgbClr val="FFD400"/>
    </a:custClr>
    <a:custClr name="Traficom 12">
      <a:srgbClr val="056805"/>
    </a:custClr>
    <a:custClr name="Traficom 13">
      <a:srgbClr val="026273"/>
    </a:custClr>
    <a:custClr name="Traficom 14">
      <a:srgbClr val="002C74"/>
    </a:custClr>
    <a:custClr name="Traficom 15">
      <a:srgbClr val="820084"/>
    </a:custClr>
    <a:custClr name="Traficom 16">
      <a:srgbClr val="9E003B"/>
    </a:custClr>
  </a:custClrLst>
  <a:extLst>
    <a:ext uri="{05A4C25C-085E-4340-85A3-A5531E510DB2}">
      <thm15:themeFamily xmlns:thm15="http://schemas.microsoft.com/office/thememl/2012/main" name="TRAFICOM 1 FI.potx" id="{F25E46A3-7157-4277-A527-EF02D284EB83}" vid="{39060507-F5F2-4A73-9DC2-4A04107C7E6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haredContentType xmlns="Microsoft.SharePoint.Taxonomy.ContentTypeSync" SourceId="42e88440-2203-4dc9-b854-10cc85d9cb65" ContentTypeId="0x0101000EC482A17D284AEE8290D09FC0D2D6D200C589622A2BFC49F09A63EB8A04006250" PreviousValue="true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Traficom esitys kuvaton (fi)" ma:contentTypeID="0x0101000EC482A17D284AEE8290D09FC0D2D6D200C589622A2BFC49F09A63EB8A040062500099C1F2122E0B6F4495BCB362BD6ECE1C" ma:contentTypeVersion="44" ma:contentTypeDescription="" ma:contentTypeScope="" ma:versionID="1362a37efecc3272571411a803768534">
  <xsd:schema xmlns:xsd="http://www.w3.org/2001/XMLSchema" xmlns:xs="http://www.w3.org/2001/XMLSchema" xmlns:p="http://schemas.microsoft.com/office/2006/metadata/properties" xmlns:ns2="d66debeb-7098-4f3f-85ea-4716f65764f2" xmlns:ns3="986746b9-21ea-4a10-94d5-c7e2d54bbe5a" targetNamespace="http://schemas.microsoft.com/office/2006/metadata/properties" ma:root="true" ma:fieldsID="4f12c123fee2f4437fd2b437d533971d" ns2:_="" ns3:_="">
    <xsd:import namespace="d66debeb-7098-4f3f-85ea-4716f65764f2"/>
    <xsd:import namespace="986746b9-21ea-4a10-94d5-c7e2d54bbe5a"/>
    <xsd:element name="properties">
      <xsd:complexType>
        <xsd:sequence>
          <xsd:element name="documentManagement">
            <xsd:complexType>
              <xsd:all>
                <xsd:element ref="ns2:SaTyDocumentArchive" minOccurs="0"/>
                <xsd:element ref="ns2:SaTyTosTaskGroup"/>
                <xsd:element ref="ns2:SaTyTosTaskGroupId" minOccurs="0"/>
                <xsd:element ref="ns2:SaTyTosIssueGroup"/>
                <xsd:element ref="ns2:SaTyTosIssueGroupId" minOccurs="0"/>
                <xsd:element ref="ns2:SaTyTosDocumentType"/>
                <xsd:element ref="ns2:SaTyTosDocumentTypeId" minOccurs="0"/>
                <xsd:element ref="ns2:SaTyTosPreservation" minOccurs="0"/>
                <xsd:element ref="ns2:SaTyDocumentYear" minOccurs="0"/>
                <xsd:element ref="ns2:SaTyDocumentStatus" minOccurs="0"/>
                <xsd:element ref="ns2:SaTyTosPublicity" minOccurs="0"/>
                <xsd:element ref="ns3:a9215f07bdd34c12927c30fd8ee294e2" minOccurs="0"/>
                <xsd:element ref="ns3:TaxCatchAll" minOccurs="0"/>
                <xsd:element ref="ns3:TaxCatchAllLabel" minOccurs="0"/>
                <xsd:element ref="ns3:f4b386671deb464d8bb6062959db37ce" minOccurs="0"/>
                <xsd:element ref="ns3:p39f2945831442ffb2b72677709d8610" minOccurs="0"/>
                <xsd:element ref="ns3:g947cab29b3b46f18713a0acc4648f6c" minOccurs="0"/>
                <xsd:element ref="ns2:SaTyDocumentUserData" minOccurs="0"/>
                <xsd:element ref="ns3:SaTyTosSecurityPeriod" minOccurs="0"/>
                <xsd:element ref="ns3:SaTyTosSecurityPeriodRule" minOccurs="0"/>
                <xsd:element ref="ns3:SaTyTosSecurityPeriodRuleId" minOccurs="0"/>
                <xsd:element ref="ns3:SaTyTosSecurityReason" minOccurs="0"/>
                <xsd:element ref="ns3:SaTyTosSecurityReasonId" minOccurs="0"/>
                <xsd:element ref="ns3:SaTyTosUserDataRule" minOccurs="0"/>
                <xsd:element ref="ns3:SaTyTosUserDataRuleId" minOccurs="0"/>
                <xsd:element ref="ns3:SaTyDynastyDocumentGuid" minOccurs="0"/>
                <xsd:element ref="ns3:SaTyDynastyDocumentUrl" minOccurs="0"/>
                <xsd:element ref="ns3:SaTyDynastyDirection" minOccurs="0"/>
                <xsd:element ref="ns3:SaTyDynastyInt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6debeb-7098-4f3f-85ea-4716f65764f2" elementFormDefault="qualified">
    <xsd:import namespace="http://schemas.microsoft.com/office/2006/documentManagement/types"/>
    <xsd:import namespace="http://schemas.microsoft.com/office/infopath/2007/PartnerControls"/>
    <xsd:element name="SaTyDocumentArchive" ma:index="8" nillable="true" ma:displayName="Arkistoitava" ma:default="0" ma:description="" ma:internalName="SaTyDocumentArchive">
      <xsd:simpleType>
        <xsd:restriction base="dms:Boolean"/>
      </xsd:simpleType>
    </xsd:element>
    <xsd:element name="SaTyTosTaskGroup" ma:index="9" ma:displayName="Tehtävä" ma:hidden="true" ma:indexed="true" ma:internalName="SaTyTosTaskGroup" ma:readOnly="false">
      <xsd:simpleType>
        <xsd:restriction base="dms:Text">
          <xsd:maxLength value="255"/>
        </xsd:restriction>
      </xsd:simpleType>
    </xsd:element>
    <xsd:element name="SaTyTosTaskGroupId" ma:index="10" nillable="true" ma:displayName="Tehtävän tunnus" ma:hidden="true" ma:indexed="true" ma:internalName="SaTyTosTaskGroupId">
      <xsd:simpleType>
        <xsd:restriction base="dms:Text"/>
      </xsd:simpleType>
    </xsd:element>
    <xsd:element name="SaTyTosIssueGroup" ma:index="11" ma:displayName="Tehtävän tarkenne" ma:hidden="true" ma:indexed="true" ma:internalName="SaTyTosIssueGroup" ma:readOnly="false">
      <xsd:simpleType>
        <xsd:restriction base="dms:Text">
          <xsd:maxLength value="255"/>
        </xsd:restriction>
      </xsd:simpleType>
    </xsd:element>
    <xsd:element name="SaTyTosIssueGroupId" ma:index="12" nillable="true" ma:displayName="Tehtävän tarkenteen tunnus" ma:hidden="true" ma:indexed="true" ma:internalName="SaTyTosIssueGroupId">
      <xsd:simpleType>
        <xsd:restriction base="dms:Text"/>
      </xsd:simpleType>
    </xsd:element>
    <xsd:element name="SaTyTosDocumentType" ma:index="13" ma:displayName="Dokumenttityyppi" ma:indexed="true" ma:internalName="SaTyTosDocumentType" ma:readOnly="false">
      <xsd:simpleType>
        <xsd:restriction base="dms:Text"/>
      </xsd:simpleType>
    </xsd:element>
    <xsd:element name="SaTyTosDocumentTypeId" ma:index="14" nillable="true" ma:displayName="Dokumenttityypin tunnus" ma:hidden="true" ma:indexed="true" ma:internalName="SaTyTosDocumentTypeId">
      <xsd:simpleType>
        <xsd:restriction base="dms:Text"/>
      </xsd:simpleType>
    </xsd:element>
    <xsd:element name="SaTyTosPreservation" ma:index="15" nillable="true" ma:displayName="Säilytysaika" ma:hidden="true" ma:indexed="true" ma:internalName="SaTyTosPreservation">
      <xsd:simpleType>
        <xsd:restriction base="dms:Text"/>
      </xsd:simpleType>
    </xsd:element>
    <xsd:element name="SaTyDocumentYear" ma:index="16" nillable="true" ma:displayName="Vuosi" ma:decimals="0" ma:hidden="true" ma:internalName="SaTyDocumentYear" ma:percentage="FALSE">
      <xsd:simpleType>
        <xsd:restriction base="dms:Number">
          <xsd:maxInclusive value="2050"/>
          <xsd:minInclusive value="2010"/>
        </xsd:restriction>
      </xsd:simpleType>
    </xsd:element>
    <xsd:element name="SaTyDocumentStatus" ma:index="17" nillable="true" ma:displayName="Tila" ma:default="Luonnos" ma:internalName="SaTyDocumentStatus">
      <xsd:simpleType>
        <xsd:restriction base="dms:Choice">
          <xsd:enumeration value="Luonnos"/>
          <xsd:enumeration value="Valmis"/>
          <xsd:enumeration value="Arkistoitu"/>
        </xsd:restriction>
      </xsd:simpleType>
    </xsd:element>
    <xsd:element name="SaTyTosPublicity" ma:index="20" nillable="true" ma:displayName="Julkisuus" ma:hidden="true" ma:internalName="SaTyTosPublicity">
      <xsd:simpleType>
        <xsd:restriction base="dms:Text"/>
      </xsd:simpleType>
    </xsd:element>
    <xsd:element name="SaTyDocumentUserData" ma:index="31" nillable="true" ma:displayName="Henkilötietoja" ma:default="0" ma:hidden="true" ma:internalName="SaTyDocumentUserData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6746b9-21ea-4a10-94d5-c7e2d54bbe5a" elementFormDefault="qualified">
    <xsd:import namespace="http://schemas.microsoft.com/office/2006/documentManagement/types"/>
    <xsd:import namespace="http://schemas.microsoft.com/office/infopath/2007/PartnerControls"/>
    <xsd:element name="a9215f07bdd34c12927c30fd8ee294e2" ma:index="21" nillable="true" ma:taxonomy="true" ma:internalName="a9215f07bdd34c12927c30fd8ee294e2" ma:taxonomyFieldName="SaTyDocumentOrganisation" ma:displayName="Organisaatiorakenne" ma:default="" ma:fieldId="{a9215f07-bdd3-4c12-927c-30fd8ee294e2}" ma:sspId="42e88440-2203-4dc9-b854-10cc85d9cb65" ma:termSetId="4e8fc55d-bf43-4adc-9421-b3b49beecec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22" nillable="true" ma:displayName="Taxonomy Catch All Column" ma:hidden="true" ma:list="{e9ead3b9-d86f-461a-b400-3f23bd1fc75d}" ma:internalName="TaxCatchAll" ma:showField="CatchAllData" ma:web="d66debeb-7098-4f3f-85ea-4716f65764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23" nillable="true" ma:displayName="Taxonomy Catch All Column1" ma:hidden="true" ma:list="{e9ead3b9-d86f-461a-b400-3f23bd1fc75d}" ma:internalName="TaxCatchAllLabel" ma:readOnly="true" ma:showField="CatchAllDataLabel" ma:web="d66debeb-7098-4f3f-85ea-4716f65764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f4b386671deb464d8bb6062959db37ce" ma:index="25" nillable="true" ma:taxonomy="true" ma:internalName="f4b386671deb464d8bb6062959db37ce" ma:taxonomyFieldName="SaTyDocumentQuartal" ma:displayName="Osavuosi" ma:default="" ma:fieldId="{f4b38667-1deb-464d-8bb6-062959db37ce}" ma:sspId="42e88440-2203-4dc9-b854-10cc85d9cb65" ma:termSetId="895a9155-bcdc-4b0f-80ed-bd9ee6ec15c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39f2945831442ffb2b72677709d8610" ma:index="27" nillable="true" ma:taxonomy="true" ma:internalName="p39f2945831442ffb2b72677709d8610" ma:taxonomyFieldName="SaTyDocumentMonth" ma:displayName="Kuukausi" ma:default="" ma:fieldId="{939f2945-8314-42ff-b2b7-2677709d8610}" ma:sspId="42e88440-2203-4dc9-b854-10cc85d9cb65" ma:termSetId="9349d5b0-8d30-4cc9-9bbe-b194ef7e757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g947cab29b3b46f18713a0acc4648f6c" ma:index="29" nillable="true" ma:taxonomy="true" ma:internalName="g947cab29b3b46f18713a0acc4648f6c" ma:taxonomyFieldName="SaTyDocumentOtherTag" ma:displayName="Muu yksilöivä tieto" ma:default="" ma:fieldId="{0947cab2-9b3b-46f1-8713-a0acc4648f6c}" ma:sspId="42e88440-2203-4dc9-b854-10cc85d9cb65" ma:termSetId="fd54c402-2e62-4cf2-a566-0b7c39712901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SaTyTosSecurityPeriod" ma:index="32" nillable="true" ma:displayName="Salassapitoaika" ma:internalName="SaTyTosSecurityPeriod">
      <xsd:simpleType>
        <xsd:restriction base="dms:Text"/>
      </xsd:simpleType>
    </xsd:element>
    <xsd:element name="SaTyTosSecurityPeriodRule" ma:index="33" nillable="true" ma:displayName="Salassapitoajan laskentaperuste" ma:internalName="SaTyTosSecurityPeriodRule">
      <xsd:simpleType>
        <xsd:restriction base="dms:Text"/>
      </xsd:simpleType>
    </xsd:element>
    <xsd:element name="SaTyTosSecurityPeriodRuleId" ma:index="34" nillable="true" ma:displayName="Salassapitoajan perusteen tunnus" ma:internalName="SaTyTosSecurityPeriodRuleId">
      <xsd:simpleType>
        <xsd:restriction base="dms:Text"/>
      </xsd:simpleType>
    </xsd:element>
    <xsd:element name="SaTyTosSecurityReason" ma:index="35" nillable="true" ma:displayName="Salassapitoperuste" ma:internalName="SaTyTosSecurityReason">
      <xsd:simpleType>
        <xsd:restriction base="dms:Text"/>
      </xsd:simpleType>
    </xsd:element>
    <xsd:element name="SaTyTosSecurityReasonId" ma:index="36" nillable="true" ma:displayName="Salassapitoperusteen tunnus" ma:internalName="SaTyTosSecurityReasonId">
      <xsd:simpleType>
        <xsd:restriction base="dms:Text"/>
      </xsd:simpleType>
    </xsd:element>
    <xsd:element name="SaTyTosUserDataRule" ma:index="37" nillable="true" ma:displayName="Henkilötietojen keräämisen peruste" ma:internalName="SaTyTosUserDataRule">
      <xsd:simpleType>
        <xsd:restriction base="dms:Text"/>
      </xsd:simpleType>
    </xsd:element>
    <xsd:element name="SaTyTosUserDataRuleId" ma:index="38" nillable="true" ma:displayName="Henkilötietojen perusteen tunnus" ma:internalName="SaTyTosUserDataRuleId">
      <xsd:simpleType>
        <xsd:restriction base="dms:Text"/>
      </xsd:simpleType>
    </xsd:element>
    <xsd:element name="SaTyDynastyDocumentGuid" ma:index="39" nillable="true" ma:displayName="Dynasty tunnus" ma:internalName="SaTyDynastyDocumentGuid">
      <xsd:simpleType>
        <xsd:restriction base="dms:Text"/>
      </xsd:simpleType>
    </xsd:element>
    <xsd:element name="SaTyDynastyDocumentUrl" ma:index="40" nillable="true" ma:displayName="Dynasty url" ma:internalName="SaTyDynastyDocumentUrl">
      <xsd:simpleType>
        <xsd:restriction base="dms:Note">
          <xsd:maxLength value="255"/>
        </xsd:restriction>
      </xsd:simpleType>
    </xsd:element>
    <xsd:element name="SaTyDynastyDirection" ma:index="41" nillable="true" ma:displayName="Dynasty suunta" ma:internalName="SaTyDynastyDirection">
      <xsd:simpleType>
        <xsd:restriction base="dms:Text"/>
      </xsd:simpleType>
    </xsd:element>
    <xsd:element name="SaTyDynastyIntStatus" ma:index="42" nillable="true" ma:displayName="Dynasty integration status" ma:internalName="SaTyDynastyIntStatus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aTyTosDocumentTypeId xmlns="d66debeb-7098-4f3f-85ea-4716f65764f2">Esitys</SaTyTosDocumentTypeId>
    <SaTyDocumentUserData xmlns="d66debeb-7098-4f3f-85ea-4716f65764f2">false</SaTyDocumentUserData>
    <SaTyDynastyDocumentGuid xmlns="986746b9-21ea-4a10-94d5-c7e2d54bbe5a" xsi:nil="true"/>
    <SaTyTosSecurityPeriodRuleId xmlns="986746b9-21ea-4a10-94d5-c7e2d54bbe5a">10</SaTyTosSecurityPeriodRuleId>
    <SaTyTosPreservation xmlns="d66debeb-7098-4f3f-85ea-4716f65764f2"> v</SaTyTosPreservation>
    <SaTyTosTaskGroupId xmlns="d66debeb-7098-4f3f-85ea-4716f65764f2">00.03</SaTyTosTaskGroupId>
    <p39f2945831442ffb2b72677709d8610 xmlns="986746b9-21ea-4a10-94d5-c7e2d54bbe5a">
      <Terms xmlns="http://schemas.microsoft.com/office/infopath/2007/PartnerControls"/>
    </p39f2945831442ffb2b72677709d8610>
    <SaTyDynastyDocumentUrl xmlns="986746b9-21ea-4a10-94d5-c7e2d54bbe5a" xsi:nil="true"/>
    <SaTyTosDocumentType xmlns="d66debeb-7098-4f3f-85ea-4716f65764f2">Esitys</SaTyTosDocumentType>
    <SaTyTosPublicity xmlns="d66debeb-7098-4f3f-85ea-4716f65764f2">Julkinen</SaTyTosPublicity>
    <SaTyTosSecurityPeriodRule xmlns="986746b9-21ea-4a10-94d5-c7e2d54bbe5a">Asiakirjan valmistuminen</SaTyTosSecurityPeriodRule>
    <SaTyDocumentYear xmlns="d66debeb-7098-4f3f-85ea-4716f65764f2">2023</SaTyDocumentYear>
    <SaTyTosUserDataRule xmlns="986746b9-21ea-4a10-94d5-c7e2d54bbe5a">Rekisterinpitäjän lakisääteisten velvoitteiden noudattaminen</SaTyTosUserDataRule>
    <SaTyTosUserDataRuleId xmlns="986746b9-21ea-4a10-94d5-c7e2d54bbe5a">3</SaTyTosUserDataRuleId>
    <SaTyTosSecurityReason xmlns="986746b9-21ea-4a10-94d5-c7e2d54bbe5a" xsi:nil="true"/>
    <SaTyDocumentArchive xmlns="d66debeb-7098-4f3f-85ea-4716f65764f2">false</SaTyDocumentArchive>
    <TaxCatchAll xmlns="986746b9-21ea-4a10-94d5-c7e2d54bbe5a">
      <Value>1</Value>
    </TaxCatchAll>
    <f4b386671deb464d8bb6062959db37ce xmlns="986746b9-21ea-4a10-94d5-c7e2d54bbe5a">
      <Terms xmlns="http://schemas.microsoft.com/office/infopath/2007/PartnerControls"/>
    </f4b386671deb464d8bb6062959db37ce>
    <SaTyDynastyIntStatus xmlns="986746b9-21ea-4a10-94d5-c7e2d54bbe5a" xsi:nil="true"/>
    <SaTyTosIssueGroup xmlns="d66debeb-7098-4f3f-85ea-4716f65764f2">Yksiköiden ja sisäisten työryhmien työskentely</SaTyTosIssueGroup>
    <SaTyTosIssueGroupId xmlns="d66debeb-7098-4f3f-85ea-4716f65764f2">00.03.01</SaTyTosIssueGroupId>
    <g947cab29b3b46f18713a0acc4648f6c xmlns="986746b9-21ea-4a10-94d5-c7e2d54bbe5a">
      <Terms xmlns="http://schemas.microsoft.com/office/infopath/2007/PartnerControls"/>
    </g947cab29b3b46f18713a0acc4648f6c>
    <SaTyTosSecurityPeriod xmlns="986746b9-21ea-4a10-94d5-c7e2d54bbe5a">0 v v</SaTyTosSecurityPeriod>
    <SaTyTosSecurityReasonId xmlns="986746b9-21ea-4a10-94d5-c7e2d54bbe5a" xsi:nil="true"/>
    <SaTyDynastyDirection xmlns="986746b9-21ea-4a10-94d5-c7e2d54bbe5a" xsi:nil="true"/>
    <SaTyTosTaskGroup xmlns="d66debeb-7098-4f3f-85ea-4716f65764f2">Sisäiset kokoukset ja työryhmätyöskentelyt</SaTyTosTaskGroup>
    <a9215f07bdd34c12927c30fd8ee294e2 xmlns="986746b9-21ea-4a10-94d5-c7e2d54bbe5a">
      <Terms xmlns="http://schemas.microsoft.com/office/infopath/2007/PartnerControls"/>
    </a9215f07bdd34c12927c30fd8ee294e2>
    <SaTyDocumentStatus xmlns="d66debeb-7098-4f3f-85ea-4716f65764f2">Luonnos</SaTyDocumentStatus>
  </documentManagement>
</p:properties>
</file>

<file path=customXml/itemProps1.xml><?xml version="1.0" encoding="utf-8"?>
<ds:datastoreItem xmlns:ds="http://schemas.openxmlformats.org/officeDocument/2006/customXml" ds:itemID="{8E72A8C5-54E6-457C-85BB-6531869A650F}"/>
</file>

<file path=customXml/itemProps2.xml><?xml version="1.0" encoding="utf-8"?>
<ds:datastoreItem xmlns:ds="http://schemas.openxmlformats.org/officeDocument/2006/customXml" ds:itemID="{0333D8C4-26BF-475F-AC9A-30D0D0FD81A6}"/>
</file>

<file path=customXml/itemProps3.xml><?xml version="1.0" encoding="utf-8"?>
<ds:datastoreItem xmlns:ds="http://schemas.openxmlformats.org/officeDocument/2006/customXml" ds:itemID="{F2DC0C3E-FD79-41C9-86D0-4CD0F4F41F1C}"/>
</file>

<file path=customXml/itemProps4.xml><?xml version="1.0" encoding="utf-8"?>
<ds:datastoreItem xmlns:ds="http://schemas.openxmlformats.org/officeDocument/2006/customXml" ds:itemID="{1404A18D-54A3-4710-97CB-AD4A4C78BE69}"/>
</file>

<file path=docProps/app.xml><?xml version="1.0" encoding="utf-8"?>
<Properties xmlns="http://schemas.openxmlformats.org/officeDocument/2006/extended-properties" xmlns:vt="http://schemas.openxmlformats.org/officeDocument/2006/docPropsVTypes">
  <Template>TRAFICOM 1 FI</Template>
  <TotalTime>0</TotalTime>
  <Words>363</Words>
  <Application>Microsoft Office PowerPoint</Application>
  <PresentationFormat>Laajakuva</PresentationFormat>
  <Paragraphs>22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Calibri</vt:lpstr>
      <vt:lpstr>Verdana</vt:lpstr>
      <vt:lpstr>Wingdings 3</vt:lpstr>
      <vt:lpstr>Traficom su</vt:lpstr>
      <vt:lpstr>Linja-autoliikenteen terminaalit ja pysäkit</vt:lpstr>
      <vt:lpstr>Joukkoliikenteen pysäkit maantieverkolla </vt:lpstr>
      <vt:lpstr>Lentoasemat</vt:lpstr>
      <vt:lpstr>Liityntäpysäköinnin kehittämistarpeet kaukoliikenteen juna-asemilla 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2023-01-24T05:52:35Z</dcterms:created>
  <dcterms:modified xsi:type="dcterms:W3CDTF">2023-01-25T10:07:28Z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0x0101000EC482A17D284AEE8290D09FC0D2D6D200C589622A2BFC49F09A63EB8A040062500099C1F2122E0B6F4495BCB362BD6ECE1C</vt:lpwstr>
  </property>
  <property fmtid="{D5CDD505-2E9C-101B-9397-08002B2CF9AE}" pid="3" name="od82ff796f8549e7b48b0e43c70930a6">
    <vt:lpwstr>Suomi|88d960e6-e76c-48a2-b607-f1600797b640</vt:lpwstr>
  </property>
  <property fmtid="{D5CDD505-2E9C-101B-9397-08002B2CF9AE}" pid="4" name="SaTyDocumentQuartal">
    <vt:lpwstr/>
  </property>
  <property fmtid="{D5CDD505-2E9C-101B-9397-08002B2CF9AE}" pid="5" name="eb88049090c34051aae092bae2056bc2">
    <vt:lpwstr/>
  </property>
  <property fmtid="{D5CDD505-2E9C-101B-9397-08002B2CF9AE}" pid="6" name="SaTyTosKeywords">
    <vt:lpwstr/>
  </property>
  <property fmtid="{D5CDD505-2E9C-101B-9397-08002B2CF9AE}" pid="7" name="SaTyDocumentLanguage">
    <vt:lpwstr>1;#Suomi|88d960e6-e76c-48a2-b607-f1600797b640</vt:lpwstr>
  </property>
  <property fmtid="{D5CDD505-2E9C-101B-9397-08002B2CF9AE}" pid="8" name="SaTyDocumentOtherTag">
    <vt:lpwstr/>
  </property>
  <property fmtid="{D5CDD505-2E9C-101B-9397-08002B2CF9AE}" pid="9" name="SaTyDocumentOrganisation">
    <vt:lpwstr/>
  </property>
  <property fmtid="{D5CDD505-2E9C-101B-9397-08002B2CF9AE}" pid="10" name="SaTyDocumentMonth">
    <vt:lpwstr/>
  </property>
</Properties>
</file>