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4"/>
  </p:notesMasterIdLst>
  <p:handoutMasterIdLst>
    <p:handoutMasterId r:id="rId15"/>
  </p:handoutMasterIdLst>
  <p:sldIdLst>
    <p:sldId id="256" r:id="rId8"/>
    <p:sldId id="280" r:id="rId9"/>
    <p:sldId id="275" r:id="rId10"/>
    <p:sldId id="276" r:id="rId11"/>
    <p:sldId id="281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86446" autoAdjust="0"/>
  </p:normalViewPr>
  <p:slideViewPr>
    <p:cSldViewPr snapToGrid="0">
      <p:cViewPr varScale="1">
        <p:scale>
          <a:sx n="83" d="100"/>
          <a:sy n="83" d="100"/>
        </p:scale>
        <p:origin x="2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25.1.2023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25.1.2023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FF9DB1F-825B-436D-A69E-CB13A9AF8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650783" cy="365125"/>
          </a:xfrm>
          <a:prstGeom prst="rect">
            <a:avLst/>
          </a:prstGeom>
        </p:spPr>
        <p:txBody>
          <a:bodyPr vert="horz" lIns="91440" tIns="45720" rIns="91440" bIns="35999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24.1.2023</a:t>
            </a:r>
            <a:endParaRPr lang="en-US"/>
          </a:p>
        </p:txBody>
      </p:sp>
      <p:sp>
        <p:nvSpPr>
          <p:cNvPr id="17" name="DConfidentiality">
            <a:extLst>
              <a:ext uri="{FF2B5EF4-FFF2-40B4-BE49-F238E27FC236}">
                <a16:creationId xmlns:a16="http://schemas.microsoft.com/office/drawing/2014/main" id="{CA1133BA-3CA8-499C-AC22-5B83480497F3}"/>
              </a:ext>
            </a:extLst>
          </p:cNvPr>
          <p:cNvSpPr txBox="1">
            <a:spLocks/>
          </p:cNvSpPr>
          <p:nvPr userDrawn="1"/>
        </p:nvSpPr>
        <p:spPr>
          <a:xfrm>
            <a:off x="7463942" y="6386965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A1DE8F4C-8CC6-4705-9AE8-EBB8B5A108A2}"/>
              </a:ext>
            </a:extLst>
          </p:cNvPr>
          <p:cNvSpPr txBox="1">
            <a:spLocks/>
          </p:cNvSpPr>
          <p:nvPr userDrawn="1"/>
        </p:nvSpPr>
        <p:spPr>
          <a:xfrm>
            <a:off x="9853518" y="6321116"/>
            <a:ext cx="2326280" cy="2329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DSecrecy">
            <a:extLst>
              <a:ext uri="{FF2B5EF4-FFF2-40B4-BE49-F238E27FC236}">
                <a16:creationId xmlns:a16="http://schemas.microsoft.com/office/drawing/2014/main" id="{CD90D3F2-7B05-44F2-AD3D-8D55423CFF2F}"/>
              </a:ext>
            </a:extLst>
          </p:cNvPr>
          <p:cNvSpPr txBox="1">
            <a:spLocks/>
          </p:cNvSpPr>
          <p:nvPr userDrawn="1"/>
        </p:nvSpPr>
        <p:spPr>
          <a:xfrm>
            <a:off x="9853518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063EF272-3740-4F67-B456-98396EE04F8E}"/>
              </a:ext>
            </a:extLst>
          </p:cNvPr>
          <p:cNvSpPr txBox="1">
            <a:spLocks/>
          </p:cNvSpPr>
          <p:nvPr userDrawn="1"/>
        </p:nvSpPr>
        <p:spPr>
          <a:xfrm>
            <a:off x="2281886" y="6530400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duser_2">
            <a:extLst>
              <a:ext uri="{FF2B5EF4-FFF2-40B4-BE49-F238E27FC236}">
                <a16:creationId xmlns:a16="http://schemas.microsoft.com/office/drawing/2014/main" id="{F5067C2B-8354-40DE-8DE6-1667E57F5446}"/>
              </a:ext>
            </a:extLst>
          </p:cNvPr>
          <p:cNvSpPr txBox="1">
            <a:spLocks/>
          </p:cNvSpPr>
          <p:nvPr userDrawn="1"/>
        </p:nvSpPr>
        <p:spPr>
          <a:xfrm>
            <a:off x="4119613" y="6355608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duser_3">
            <a:extLst>
              <a:ext uri="{FF2B5EF4-FFF2-40B4-BE49-F238E27FC236}">
                <a16:creationId xmlns:a16="http://schemas.microsoft.com/office/drawing/2014/main" id="{197BC310-E75D-49E2-9BA9-5E291B7C4823}"/>
              </a:ext>
            </a:extLst>
          </p:cNvPr>
          <p:cNvSpPr txBox="1">
            <a:spLocks/>
          </p:cNvSpPr>
          <p:nvPr userDrawn="1"/>
        </p:nvSpPr>
        <p:spPr>
          <a:xfrm>
            <a:off x="4121181" y="6530400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Footer Placeholder 8">
            <a:extLst>
              <a:ext uri="{FF2B5EF4-FFF2-40B4-BE49-F238E27FC236}">
                <a16:creationId xmlns:a16="http://schemas.microsoft.com/office/drawing/2014/main" id="{3E7A33C8-C1F5-4E1A-9609-BC183F1BC1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82400" y="6530400"/>
            <a:ext cx="1693000" cy="208800"/>
          </a:xfrm>
        </p:spPr>
        <p:txBody>
          <a:bodyPr vert="horz" lIns="0" tIns="0" rIns="0" bIns="0" rtlCol="0" anchor="t" anchorCtr="0"/>
          <a:lstStyle>
            <a:lvl1pPr>
              <a:defRPr lang="en-US" smtClean="0"/>
            </a:lvl1pPr>
          </a:lstStyle>
          <a:p>
            <a:r>
              <a:rPr lang="fi-FI"/>
              <a:t>Erika Helin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7463942" y="6386965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853518" y="6321116"/>
            <a:ext cx="2326280" cy="2329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853518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15" name="duser_1">
            <a:extLst>
              <a:ext uri="{FF2B5EF4-FFF2-40B4-BE49-F238E27FC236}">
                <a16:creationId xmlns:a16="http://schemas.microsoft.com/office/drawing/2014/main" id="{F7CD43CD-1998-48CD-9F99-C78FF17006D5}"/>
              </a:ext>
            </a:extLst>
          </p:cNvPr>
          <p:cNvSpPr txBox="1">
            <a:spLocks/>
          </p:cNvSpPr>
          <p:nvPr userDrawn="1"/>
        </p:nvSpPr>
        <p:spPr>
          <a:xfrm>
            <a:off x="2281886" y="6530400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69EB1AF4-9301-4CBA-8104-4282EBBA9AFB}"/>
              </a:ext>
            </a:extLst>
          </p:cNvPr>
          <p:cNvSpPr txBox="1">
            <a:spLocks/>
          </p:cNvSpPr>
          <p:nvPr userDrawn="1"/>
        </p:nvSpPr>
        <p:spPr>
          <a:xfrm>
            <a:off x="4119613" y="6355608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D0ACB5C1-7287-4548-B28B-EE92F0DA3814}"/>
              </a:ext>
            </a:extLst>
          </p:cNvPr>
          <p:cNvSpPr txBox="1">
            <a:spLocks/>
          </p:cNvSpPr>
          <p:nvPr userDrawn="1"/>
        </p:nvSpPr>
        <p:spPr>
          <a:xfrm>
            <a:off x="4121181" y="6530400"/>
            <a:ext cx="1845751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058208-7122-4D20-89D5-29A73FC357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2400" y="6530400"/>
            <a:ext cx="1693000" cy="208800"/>
          </a:xfrm>
        </p:spPr>
        <p:txBody>
          <a:bodyPr vert="horz" lIns="0" tIns="0" rIns="0" bIns="0" rtlCol="0" anchor="t" anchorCtr="0"/>
          <a:lstStyle>
            <a:lvl1pPr>
              <a:defRPr lang="en-US" smtClean="0"/>
            </a:lvl1pPr>
          </a:lstStyle>
          <a:p>
            <a:r>
              <a:rPr lang="fi-FI"/>
              <a:t>Erika Helin</a:t>
            </a:r>
            <a:endParaRPr lang="fi-FI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55A8EBE-13F1-44BD-B3F6-53D081411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650783" cy="365125"/>
          </a:xfrm>
          <a:prstGeom prst="rect">
            <a:avLst/>
          </a:prstGeom>
        </p:spPr>
        <p:txBody>
          <a:bodyPr vert="horz" lIns="91440" tIns="45720" rIns="91440" bIns="35999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24.1.2023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  <p:sp>
        <p:nvSpPr>
          <p:cNvPr id="3" name="duser_1">
            <a:extLst>
              <a:ext uri="{FF2B5EF4-FFF2-40B4-BE49-F238E27FC236}">
                <a16:creationId xmlns:a16="http://schemas.microsoft.com/office/drawing/2014/main" id="{3A94EEC7-1966-4A98-8E8D-3AF77113870F}"/>
              </a:ext>
            </a:extLst>
          </p:cNvPr>
          <p:cNvSpPr txBox="1"/>
          <p:nvPr userDrawn="1"/>
        </p:nvSpPr>
        <p:spPr>
          <a:xfrm>
            <a:off x="2282400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4" name="duser_2">
            <a:extLst>
              <a:ext uri="{FF2B5EF4-FFF2-40B4-BE49-F238E27FC236}">
                <a16:creationId xmlns:a16="http://schemas.microsoft.com/office/drawing/2014/main" id="{EFC9E99A-524B-4633-AF47-EA13C737C4EE}"/>
              </a:ext>
            </a:extLst>
          </p:cNvPr>
          <p:cNvSpPr txBox="1"/>
          <p:nvPr userDrawn="1"/>
        </p:nvSpPr>
        <p:spPr>
          <a:xfrm>
            <a:off x="4118399" y="6353999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" name="duser_3">
            <a:extLst>
              <a:ext uri="{FF2B5EF4-FFF2-40B4-BE49-F238E27FC236}">
                <a16:creationId xmlns:a16="http://schemas.microsoft.com/office/drawing/2014/main" id="{DC5F0D5A-B162-4498-A257-1C4650F09BBF}"/>
              </a:ext>
            </a:extLst>
          </p:cNvPr>
          <p:cNvSpPr txBox="1"/>
          <p:nvPr userDrawn="1"/>
        </p:nvSpPr>
        <p:spPr>
          <a:xfrm>
            <a:off x="4118399" y="6530400"/>
            <a:ext cx="1846800" cy="2340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l"/>
            <a:endParaRPr lang="fi-FI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3" name="eu_lauseke">
            <a:extLst>
              <a:ext uri="{FF2B5EF4-FFF2-40B4-BE49-F238E27FC236}">
                <a16:creationId xmlns:a16="http://schemas.microsoft.com/office/drawing/2014/main" id="{B90E48C0-A1EF-447A-A0BC-2FCF9651E793}"/>
              </a:ext>
            </a:extLst>
          </p:cNvPr>
          <p:cNvSpPr txBox="1">
            <a:spLocks/>
          </p:cNvSpPr>
          <p:nvPr userDrawn="1"/>
        </p:nvSpPr>
        <p:spPr>
          <a:xfrm>
            <a:off x="4823999" y="6129338"/>
            <a:ext cx="4791056" cy="52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  <p:sp>
        <p:nvSpPr>
          <p:cNvPr id="16" name="eu_lauseke">
            <a:extLst>
              <a:ext uri="{FF2B5EF4-FFF2-40B4-BE49-F238E27FC236}">
                <a16:creationId xmlns:a16="http://schemas.microsoft.com/office/drawing/2014/main" id="{F3CD86A9-B14C-4ECD-9841-BC6163BFC31E}"/>
              </a:ext>
            </a:extLst>
          </p:cNvPr>
          <p:cNvSpPr txBox="1">
            <a:spLocks/>
          </p:cNvSpPr>
          <p:nvPr userDrawn="1"/>
        </p:nvSpPr>
        <p:spPr>
          <a:xfrm>
            <a:off x="4823999" y="6129338"/>
            <a:ext cx="4791056" cy="52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Erika Helin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24.1.2023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Rataverkon strateginen tilannekuva, analyysiverkosto 24.1.2023</a:t>
            </a:r>
            <a:endParaRPr lang="fi-FI" sz="3600" dirty="0"/>
          </a:p>
        </p:txBody>
      </p:sp>
      <p:pic>
        <p:nvPicPr>
          <p:cNvPr id="8" name="Kuvan paikkamerkki 7" descr="Kuva, joka sisältää kohteen seuraa, juna, ulko, kuljetus&#10;&#10;Kuvaus luotu automaattisesti">
            <a:extLst>
              <a:ext uri="{FF2B5EF4-FFF2-40B4-BE49-F238E27FC236}">
                <a16:creationId xmlns:a16="http://schemas.microsoft.com/office/drawing/2014/main" id="{A6AA66B6-75BA-4760-8B30-A7C2C043FE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b="20967"/>
          <a:stretch>
            <a:fillRect/>
          </a:stretch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00400" y="6382800"/>
            <a:ext cx="1650783" cy="365125"/>
          </a:xfrm>
        </p:spPr>
        <p:txBody>
          <a:bodyPr bIns="35999" anchor="b"/>
          <a:lstStyle/>
          <a:p>
            <a:r>
              <a:rPr lang="fi-FI"/>
              <a:t>24.1.2023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64F4E4-7037-455C-A31A-F1E5D6ECB4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82400" y="6530400"/>
            <a:ext cx="1693000" cy="208800"/>
          </a:xfrm>
        </p:spPr>
        <p:txBody>
          <a:bodyPr lIns="0" tIns="0" rIns="0" bIns="0" anchor="t"/>
          <a:lstStyle/>
          <a:p>
            <a:r>
              <a:rPr lang="fi-FI"/>
              <a:t>Erika Helin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761F4A9-AA08-4BDF-B25E-24C221D7D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Yleistä päivityksestä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310997-6D68-4E9C-9509-CDD9EB049B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Vuoden 2022 tilastotietoa ei ole vielä ollut käytössä. Joidenkin asioiden osalta käytetty tietoa, joka jo olemassa vuodesta 2022. </a:t>
            </a:r>
          </a:p>
          <a:p>
            <a:r>
              <a:rPr lang="fi-FI" dirty="0"/>
              <a:t>Ei uusia rataverkkoa koskevia osuuksia.</a:t>
            </a:r>
          </a:p>
          <a:p>
            <a:r>
              <a:rPr lang="fi-FI" dirty="0"/>
              <a:t>Varautumista käsitelty kaikkia väylämuotoja koskevassa uudessa osuudessa. </a:t>
            </a:r>
          </a:p>
          <a:p>
            <a:r>
              <a:rPr lang="fi-FI" dirty="0"/>
              <a:t>Kokonaisuudessaan sisältö kehittyy ja jäsentyy joka päivityskierroksella, vaikkei merkittäviä muutoksia tilannekuvassa tapahtuisi.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636071-87CB-48A9-A864-DF636389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B5BC4-0A05-47CB-9071-5203AF91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 rataverkolla, henkilöliikenne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851F43-7220-4E97-B71C-C93B72B37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27" y="1922935"/>
            <a:ext cx="3626708" cy="4433415"/>
          </a:xfrm>
        </p:spPr>
        <p:txBody>
          <a:bodyPr>
            <a:normAutofit/>
          </a:bodyPr>
          <a:lstStyle/>
          <a:p>
            <a:r>
              <a:rPr lang="fi-FI" dirty="0"/>
              <a:t>Kaukoliikenteessä palattu 2022 lähes pandemiaa edeltävälle tasolle.</a:t>
            </a:r>
          </a:p>
          <a:p>
            <a:r>
              <a:rPr lang="fi-FI" dirty="0"/>
              <a:t>Lähiliikenteessä kasvu ollut hitaampaa. </a:t>
            </a:r>
          </a:p>
          <a:p>
            <a:r>
              <a:rPr lang="fi-FI" dirty="0"/>
              <a:t>Venäjän ja Suomen välinen henkilöliikenne loppui keväällä 2022. </a:t>
            </a:r>
          </a:p>
          <a:p>
            <a:r>
              <a:rPr lang="fi-FI" dirty="0"/>
              <a:t>Ennusteet valmistuneet joulukuussa 2022.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CB007F-0EC6-41A6-9C47-C6C01CEC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338123-F782-456C-905F-885AFC93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10" y="1690688"/>
            <a:ext cx="4040709" cy="5025993"/>
          </a:xfrm>
          <a:prstGeom prst="rect">
            <a:avLst/>
          </a:prstGeom>
        </p:spPr>
      </p:pic>
      <p:pic>
        <p:nvPicPr>
          <p:cNvPr id="6" name="Picture 5" descr="Suomen kartassa matkojen määrät rataosittain 2019">
            <a:extLst>
              <a:ext uri="{FF2B5EF4-FFF2-40B4-BE49-F238E27FC236}">
                <a16:creationId xmlns:a16="http://schemas.microsoft.com/office/drawing/2014/main" id="{30BE868B-7684-4972-8436-1CFDB0CD3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09" y="1781479"/>
            <a:ext cx="3838789" cy="49304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B1FDD44-A728-4147-85B2-85F852E56210}"/>
              </a:ext>
            </a:extLst>
          </p:cNvPr>
          <p:cNvSpPr txBox="1"/>
          <p:nvPr/>
        </p:nvSpPr>
        <p:spPr>
          <a:xfrm>
            <a:off x="3987114" y="1592019"/>
            <a:ext cx="443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Henkilöliikenteen matkat vuonna 2019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59B92CF-5A3F-44FB-9041-12496847CDEB}"/>
              </a:ext>
            </a:extLst>
          </p:cNvPr>
          <p:cNvSpPr txBox="1"/>
          <p:nvPr/>
        </p:nvSpPr>
        <p:spPr>
          <a:xfrm>
            <a:off x="9912386" y="1785781"/>
            <a:ext cx="236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Ennuste 2040</a:t>
            </a:r>
          </a:p>
        </p:txBody>
      </p:sp>
    </p:spTree>
    <p:extLst>
      <p:ext uri="{BB962C8B-B14F-4D97-AF65-F5344CB8AC3E}">
        <p14:creationId xmlns:p14="http://schemas.microsoft.com/office/powerpoint/2010/main" val="201528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1AFB5-3239-4194-9623-66CF07C7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 rataverkolla, tavaraliikenne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181C05-C1DE-45F6-83C3-D29585444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688" y="1781430"/>
            <a:ext cx="3692610" cy="4571399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Toimintaympäristössä tapahtuneiden muutosten seurauksena kuljetukset vuonna 2022 vähenivät 20% vuodesta 2021. </a:t>
            </a:r>
          </a:p>
          <a:p>
            <a:r>
              <a:rPr lang="fi-FI" dirty="0"/>
              <a:t>Liikenne vähentynyt erityisesti Vartius-Oulu-Kokkola-osuuksilla ja Vainikkala-Kouvola-Kotka-osuuksilla. </a:t>
            </a:r>
          </a:p>
          <a:p>
            <a:r>
              <a:rPr lang="fi-FI" dirty="0"/>
              <a:t>Kotimaan kuljetusten kasvu lisännyt tavarajunia erityisesti Savon radalla osuuksilla Kouvola-Pieksämäki-Kontiomäki sekä Karjalan radalla Luumäki-Joensuu-osuuksilla.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1ABB3-581A-400E-99C6-6BDA8F256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C850396-EBEB-4A52-891A-078831FD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163" y="2199501"/>
            <a:ext cx="3755647" cy="446183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947425C-8341-4E4C-8690-336F0DE9B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810" y="2031036"/>
            <a:ext cx="3121655" cy="468248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0097965-3B95-4DC5-AA82-3CE6BAC097F4}"/>
              </a:ext>
            </a:extLst>
          </p:cNvPr>
          <p:cNvSpPr txBox="1"/>
          <p:nvPr/>
        </p:nvSpPr>
        <p:spPr>
          <a:xfrm>
            <a:off x="8015416" y="1573427"/>
            <a:ext cx="353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Ennuste 2030 (100 nettotonnia)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6911E1D-C39B-4A81-985A-4C58DC171D65}"/>
              </a:ext>
            </a:extLst>
          </p:cNvPr>
          <p:cNvSpPr txBox="1"/>
          <p:nvPr/>
        </p:nvSpPr>
        <p:spPr>
          <a:xfrm>
            <a:off x="4322806" y="1434927"/>
            <a:ext cx="369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Tavaraliikenteen kuljetukset 2021 (yht. 40,5 milj. tonnia)</a:t>
            </a:r>
          </a:p>
        </p:txBody>
      </p:sp>
    </p:spTree>
    <p:extLst>
      <p:ext uri="{BB962C8B-B14F-4D97-AF65-F5344CB8AC3E}">
        <p14:creationId xmlns:p14="http://schemas.microsoft.com/office/powerpoint/2010/main" val="225820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9934E78-B9D0-467A-AA91-F1ADB0A1F4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Keskeiset päivitykset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808757-97FC-455A-AC93-FBE4A70939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Tilannekuvat keskeiset päivitystarpeet liittyvät Suomen ja Venäjän välisen tavaraliikenteen muutosten seurauksiin. </a:t>
            </a:r>
          </a:p>
          <a:p>
            <a:r>
              <a:rPr lang="fi-FI" dirty="0"/>
              <a:t>Edelleenkin joidenkin aiemmin esillä olleiden tarpeiden tilanne muuttunut (vähenevät tarpeet). </a:t>
            </a:r>
          </a:p>
          <a:p>
            <a:r>
              <a:rPr lang="fi-FI" dirty="0"/>
              <a:t>Toimintaympäristömuutos pitkälti vahvistaa tarpeita, jotka ovat jo aiemminkin olleet esillä. Esim. Savon ja Karjalan ratojen toimivuus. </a:t>
            </a:r>
          </a:p>
          <a:p>
            <a:r>
              <a:rPr lang="fi-FI" dirty="0"/>
              <a:t>Tavaraliikenteen tilannekuva monin paikoin selkeytynyt kevään 2022 päivityksestä. Esim. VAK-kuljetukset pitkälti samoilla reiteillä kuin aiemminkin.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172679-3EEF-4F44-929A-6E11EB667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F05206A6-BA49-4077-A7F7-1CDB516D663E}" vid="{BF46B7B9-68B5-4F52-936E-2E2F1A4C99F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_kameleon>
  <dlevelofprotection/>
  <ddecree/>
  <dsecrecy/>
  <dconfidentiality/>
</xml_kameleon>
</file>

<file path=customXml/item2.xml><?xml version="1.0" encoding="utf-8"?>
<livi_kameleon xmlns="" xmlns:xsi="http://www.w3.org/2001/XMLSchema-instance">
  <tyyppi>Esitys</tyyppi>
  <title>Rataverkon strateginen tilannekuva, analyysiverkosto 24.1.2023</title>
  <author>Erika Helin</author>
  <paivays>24.1.2023</paivays>
</livi_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ficom esitys kuvaton (fi)" ma:contentTypeID="0x0101000EC482A17D284AEE8290D09FC0D2D6D200C589622A2BFC49F09A63EB8A040062500099C1F2122E0B6F4495BCB362BD6ECE1C" ma:contentTypeVersion="44" ma:contentTypeDescription="" ma:contentTypeScope="" ma:versionID="1362a37efecc3272571411a803768534">
  <xsd:schema xmlns:xsd="http://www.w3.org/2001/XMLSchema" xmlns:xs="http://www.w3.org/2001/XMLSchema" xmlns:p="http://schemas.microsoft.com/office/2006/metadata/properties" xmlns:ns2="d66debeb-7098-4f3f-85ea-4716f65764f2" xmlns:ns3="986746b9-21ea-4a10-94d5-c7e2d54bbe5a" targetNamespace="http://schemas.microsoft.com/office/2006/metadata/properties" ma:root="true" ma:fieldsID="4f12c123fee2f4437fd2b437d533971d" ns2:_="" ns3:_="">
    <xsd:import namespace="d66debeb-7098-4f3f-85ea-4716f65764f2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/>
                <xsd:element ref="ns2:SaTyTosTaskGroupId" minOccurs="0"/>
                <xsd:element ref="ns2:SaTyTosIssueGroup"/>
                <xsd:element ref="ns2:SaTyTosIssueGroupId" minOccurs="0"/>
                <xsd:element ref="ns2:SaTyTosDocumentType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  <xsd:element ref="ns3:SaTyTosSecurityPeriod" minOccurs="0"/>
                <xsd:element ref="ns3:SaTyTosSecurityPeriodRule" minOccurs="0"/>
                <xsd:element ref="ns3:SaTyTosSecurityPeriodRuleId" minOccurs="0"/>
                <xsd:element ref="ns3:SaTyTosSecurityReason" minOccurs="0"/>
                <xsd:element ref="ns3:SaTyTosSecurityReasonId" minOccurs="0"/>
                <xsd:element ref="ns3:SaTyTosUserDataRule" minOccurs="0"/>
                <xsd:element ref="ns3:SaTyTosUserDataRuleId" minOccurs="0"/>
                <xsd:element ref="ns3:SaTyDynastyDocumentGuid" minOccurs="0"/>
                <xsd:element ref="ns3:SaTyDynastyDocumentUrl" minOccurs="0"/>
                <xsd:element ref="ns3:SaTyDynastyDirection" minOccurs="0"/>
                <xsd:element ref="ns3:SaTyDynastyIn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debeb-7098-4f3f-85ea-4716f65764f2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ma:displayName="Dokumenttityyppi" ma:indexed="true" ma:internalName="SaTyTosDocumentType" ma:readOnly="fals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default="" ma:fieldId="{a9215f07-bdd3-4c12-927c-30fd8ee294e2}" ma:sspId="42e88440-2203-4dc9-b854-10cc85d9cb65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e9ead3b9-d86f-461a-b400-3f23bd1fc75d}" ma:internalName="TaxCatchAll" ma:showField="CatchAllData" ma:web="d66debeb-7098-4f3f-85ea-4716f6576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e9ead3b9-d86f-461a-b400-3f23bd1fc75d}" ma:internalName="TaxCatchAllLabel" ma:readOnly="true" ma:showField="CatchAllDataLabel" ma:web="d66debeb-7098-4f3f-85ea-4716f6576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default="" ma:fieldId="{f4b38667-1deb-464d-8bb6-062959db37ce}" ma:sspId="42e88440-2203-4dc9-b854-10cc85d9cb65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default="" ma:fieldId="{939f2945-8314-42ff-b2b7-2677709d8610}" ma:sspId="42e88440-2203-4dc9-b854-10cc85d9cb65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default="" ma:fieldId="{0947cab2-9b3b-46f1-8713-a0acc4648f6c}" ma:sspId="42e88440-2203-4dc9-b854-10cc85d9cb65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aTyTosSecurityPeriod" ma:index="32" nillable="true" ma:displayName="Salassapitoaika" ma:internalName="SaTyTosSecurityPeriod">
      <xsd:simpleType>
        <xsd:restriction base="dms:Text"/>
      </xsd:simpleType>
    </xsd:element>
    <xsd:element name="SaTyTosSecurityPeriodRule" ma:index="33" nillable="true" ma:displayName="Salassapitoajan laskentaperuste" ma:internalName="SaTyTosSecurityPeriodRule">
      <xsd:simpleType>
        <xsd:restriction base="dms:Text"/>
      </xsd:simpleType>
    </xsd:element>
    <xsd:element name="SaTyTosSecurityPeriodRuleId" ma:index="34" nillable="true" ma:displayName="Salassapitoajan perusteen tunnus" ma:internalName="SaTyTosSecurityPeriodRuleId">
      <xsd:simpleType>
        <xsd:restriction base="dms:Text"/>
      </xsd:simpleType>
    </xsd:element>
    <xsd:element name="SaTyTosSecurityReason" ma:index="35" nillable="true" ma:displayName="Salassapitoperuste" ma:internalName="SaTyTosSecurityReason">
      <xsd:simpleType>
        <xsd:restriction base="dms:Text"/>
      </xsd:simpleType>
    </xsd:element>
    <xsd:element name="SaTyTosSecurityReasonId" ma:index="36" nillable="true" ma:displayName="Salassapitoperusteen tunnus" ma:internalName="SaTyTosSecurityReasonId">
      <xsd:simpleType>
        <xsd:restriction base="dms:Text"/>
      </xsd:simpleType>
    </xsd:element>
    <xsd:element name="SaTyTosUserDataRule" ma:index="37" nillable="true" ma:displayName="Henkilötietojen keräämisen peruste" ma:internalName="SaTyTosUserDataRule">
      <xsd:simpleType>
        <xsd:restriction base="dms:Text"/>
      </xsd:simpleType>
    </xsd:element>
    <xsd:element name="SaTyTosUserDataRuleId" ma:index="38" nillable="true" ma:displayName="Henkilötietojen perusteen tunnus" ma:internalName="SaTyTosUserDataRuleId">
      <xsd:simpleType>
        <xsd:restriction base="dms:Text"/>
      </xsd:simpleType>
    </xsd:element>
    <xsd:element name="SaTyDynastyDocumentGuid" ma:index="39" nillable="true" ma:displayName="Dynasty tunnus" ma:internalName="SaTyDynastyDocumentGuid">
      <xsd:simpleType>
        <xsd:restriction base="dms:Text"/>
      </xsd:simpleType>
    </xsd:element>
    <xsd:element name="SaTyDynastyDocumentUrl" ma:index="40" nillable="true" ma:displayName="Dynasty url" ma:internalName="SaTyDynastyDocumentUrl">
      <xsd:simpleType>
        <xsd:restriction base="dms:Note">
          <xsd:maxLength value="255"/>
        </xsd:restriction>
      </xsd:simpleType>
    </xsd:element>
    <xsd:element name="SaTyDynastyDirection" ma:index="41" nillable="true" ma:displayName="Dynasty suunta" ma:internalName="SaTyDynastyDirection">
      <xsd:simpleType>
        <xsd:restriction base="dms:Text"/>
      </xsd:simpleType>
    </xsd:element>
    <xsd:element name="SaTyDynastyIntStatus" ma:index="42" nillable="true" ma:displayName="Dynasty integration status" ma:internalName="SaTyDynastyInt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2e88440-2203-4dc9-b854-10cc85d9cb65" ContentTypeId="0x0101000EC482A17D284AEE8290D09FC0D2D6D200C589622A2BFC49F09A63EB8A04006250" PreviousValue="tru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TyTosDocumentTypeId xmlns="d66debeb-7098-4f3f-85ea-4716f65764f2">Esitys</SaTyTosDocumentTypeId>
    <SaTyDocumentUserData xmlns="d66debeb-7098-4f3f-85ea-4716f65764f2">false</SaTyDocumentUserData>
    <SaTyDynastyDocumentGuid xmlns="986746b9-21ea-4a10-94d5-c7e2d54bbe5a" xsi:nil="true"/>
    <SaTyTosSecurityPeriodRuleId xmlns="986746b9-21ea-4a10-94d5-c7e2d54bbe5a">10</SaTyTosSecurityPeriodRuleId>
    <SaTyTosPreservation xmlns="d66debeb-7098-4f3f-85ea-4716f65764f2"> v</SaTyTosPreservation>
    <SaTyTosTaskGroupId xmlns="d66debeb-7098-4f3f-85ea-4716f65764f2">00.03</SaTyTosTaskGroupId>
    <p39f2945831442ffb2b72677709d8610 xmlns="986746b9-21ea-4a10-94d5-c7e2d54bbe5a">
      <Terms xmlns="http://schemas.microsoft.com/office/infopath/2007/PartnerControls"/>
    </p39f2945831442ffb2b72677709d8610>
    <SaTyDynastyDocumentUrl xmlns="986746b9-21ea-4a10-94d5-c7e2d54bbe5a" xsi:nil="true"/>
    <SaTyTosDocumentType xmlns="d66debeb-7098-4f3f-85ea-4716f65764f2">Esitys</SaTyTosDocumentType>
    <SaTyTosPublicity xmlns="d66debeb-7098-4f3f-85ea-4716f65764f2">Julkinen</SaTyTosPublicity>
    <SaTyTosSecurityPeriodRule xmlns="986746b9-21ea-4a10-94d5-c7e2d54bbe5a">Asiakirjan valmistuminen</SaTyTosSecurityPeriodRule>
    <SaTyDocumentYear xmlns="d66debeb-7098-4f3f-85ea-4716f65764f2">2023</SaTyDocumentYear>
    <SaTyTosUserDataRule xmlns="986746b9-21ea-4a10-94d5-c7e2d54bbe5a">Rekisterinpitäjän lakisääteisten velvoitteiden noudattaminen</SaTyTosUserDataRule>
    <SaTyTosUserDataRuleId xmlns="986746b9-21ea-4a10-94d5-c7e2d54bbe5a">3</SaTyTosUserDataRuleId>
    <SaTyTosSecurityReason xmlns="986746b9-21ea-4a10-94d5-c7e2d54bbe5a" xsi:nil="true"/>
    <SaTyDocumentArchive xmlns="d66debeb-7098-4f3f-85ea-4716f65764f2">false</SaTyDocumentArchive>
    <TaxCatchAll xmlns="986746b9-21ea-4a10-94d5-c7e2d54bbe5a">
      <Value>1</Value>
    </TaxCatchAll>
    <f4b386671deb464d8bb6062959db37ce xmlns="986746b9-21ea-4a10-94d5-c7e2d54bbe5a">
      <Terms xmlns="http://schemas.microsoft.com/office/infopath/2007/PartnerControls"/>
    </f4b386671deb464d8bb6062959db37ce>
    <SaTyDynastyIntStatus xmlns="986746b9-21ea-4a10-94d5-c7e2d54bbe5a" xsi:nil="true"/>
    <SaTyTosIssueGroup xmlns="d66debeb-7098-4f3f-85ea-4716f65764f2">Yksiköiden ja sisäisten työryhmien työskentely</SaTyTosIssueGroup>
    <SaTyTosIssueGroupId xmlns="d66debeb-7098-4f3f-85ea-4716f65764f2">00.03.01</SaTyTosIssueGroupId>
    <g947cab29b3b46f18713a0acc4648f6c xmlns="986746b9-21ea-4a10-94d5-c7e2d54bbe5a">
      <Terms xmlns="http://schemas.microsoft.com/office/infopath/2007/PartnerControls"/>
    </g947cab29b3b46f18713a0acc4648f6c>
    <SaTyTosSecurityPeriod xmlns="986746b9-21ea-4a10-94d5-c7e2d54bbe5a">0 v v</SaTyTosSecurityPeriod>
    <SaTyTosSecurityReasonId xmlns="986746b9-21ea-4a10-94d5-c7e2d54bbe5a" xsi:nil="true"/>
    <SaTyDynastyDirection xmlns="986746b9-21ea-4a10-94d5-c7e2d54bbe5a" xsi:nil="true"/>
    <SaTyTosTaskGroup xmlns="d66debeb-7098-4f3f-85ea-4716f65764f2">Sisäiset kokoukset ja työryhmätyöskentelyt</SaTyTosTaskGroup>
    <a9215f07bdd34c12927c30fd8ee294e2 xmlns="986746b9-21ea-4a10-94d5-c7e2d54bbe5a">
      <Terms xmlns="http://schemas.microsoft.com/office/infopath/2007/PartnerControls"/>
    </a9215f07bdd34c12927c30fd8ee294e2>
    <SaTyDocumentStatus xmlns="d66debeb-7098-4f3f-85ea-4716f65764f2">Luonnos</SaTyDocumentStatus>
  </documentManagement>
</p:properties>
</file>

<file path=customXml/itemProps1.xml><?xml version="1.0" encoding="utf-8"?>
<ds:datastoreItem xmlns:ds="http://schemas.openxmlformats.org/officeDocument/2006/customXml" ds:itemID="{6DD45948-B142-4C4F-A811-AD9637C05A71}">
  <ds:schemaRefs/>
</ds:datastoreItem>
</file>

<file path=customXml/itemProps2.xml><?xml version="1.0" encoding="utf-8"?>
<ds:datastoreItem xmlns:ds="http://schemas.openxmlformats.org/officeDocument/2006/customXml" ds:itemID="{385C3331-DF27-469E-BDE1-B5E2DA67EE7A}">
  <ds:schemaRefs>
    <ds:schemaRef ds:uri=""/>
  </ds:schemaRefs>
</ds:datastoreItem>
</file>

<file path=customXml/itemProps3.xml><?xml version="1.0" encoding="utf-8"?>
<ds:datastoreItem xmlns:ds="http://schemas.openxmlformats.org/officeDocument/2006/customXml" ds:itemID="{39131F89-03A1-44D5-88F2-3E8003444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debeb-7098-4f3f-85ea-4716f65764f2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235D36A-2153-428B-9378-EE1DDD48042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769329B-A652-4843-8E8D-E2E673DA854A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9EC46B1-4847-4480-90DD-BDFAF916FC6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86746b9-21ea-4a10-94d5-c7e2d54bbe5a"/>
    <ds:schemaRef ds:uri="http://purl.org/dc/elements/1.1/"/>
    <ds:schemaRef ds:uri="http://schemas.microsoft.com/office/2006/metadata/properties"/>
    <ds:schemaRef ds:uri="d66debeb-7098-4f3f-85ea-4716f65764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62</TotalTime>
  <Words>221</Words>
  <Application>Microsoft Office PowerPoint</Application>
  <PresentationFormat>Laajakuva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Rataverkon strateginen tilannekuva, analyysiverkosto 24.1.2023</vt:lpstr>
      <vt:lpstr>PowerPoint-esitys</vt:lpstr>
      <vt:lpstr>Liikenne rataverkolla, henkilöliikenne</vt:lpstr>
      <vt:lpstr>Liikenne rataverkolla, tavaraliikenne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Rataverkon strateginen tilannekuva, analyysiverkosto 24.1.2023</dc:title>
  <dc:creator>Erika Helin</dc:creator>
  <cp:keywords/>
  <cp:lastModifiedBy>Viinikka Wilhelmiina</cp:lastModifiedBy>
  <cp:revision>3</cp:revision>
  <dcterms:created xsi:type="dcterms:W3CDTF">2023-01-23T13:39:14Z</dcterms:created>
  <dcterms:modified xsi:type="dcterms:W3CDTF">2023-01-25T13:11:16Z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473.85.02.256</vt:lpwstr>
  </property>
  <property fmtid="{D5CDD505-2E9C-101B-9397-08002B2CF9AE}" pid="10" name="dvDefinitionVersion">
    <vt:lpwstr>02.003 / 17.2.2022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Erika Helin</vt:lpwstr>
  </property>
  <property fmtid="{D5CDD505-2E9C-101B-9397-08002B2CF9AE}" pid="24" name="dvDUFname">
    <vt:lpwstr>Erika</vt:lpwstr>
  </property>
  <property fmtid="{D5CDD505-2E9C-101B-9397-08002B2CF9AE}" pid="25" name="dvDULname">
    <vt:lpwstr>Helin</vt:lpwstr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decree">
    <vt:lpwstr/>
  </property>
  <property fmtid="{D5CDD505-2E9C-101B-9397-08002B2CF9AE}" pid="36" name="dsecrecy">
    <vt:lpwstr/>
  </property>
  <property fmtid="{D5CDD505-2E9C-101B-9397-08002B2CF9AE}" pid="37" name="dconfidentiality">
    <vt:lpwstr/>
  </property>
  <property fmtid="{D5CDD505-2E9C-101B-9397-08002B2CF9AE}" pid="38" name="title">
    <vt:lpwstr>Rataverkon strateginen tilannekuva, analyysiverkosto 24.1.2023</vt:lpwstr>
  </property>
  <property fmtid="{D5CDD505-2E9C-101B-9397-08002B2CF9AE}" pid="39" name="author">
    <vt:lpwstr>Erika Helin</vt:lpwstr>
  </property>
  <property fmtid="{D5CDD505-2E9C-101B-9397-08002B2CF9AE}" pid="40" name="paivays">
    <vt:filetime>2023-01-22T22:00:00Z</vt:filetime>
  </property>
  <property fmtid="{D5CDD505-2E9C-101B-9397-08002B2CF9AE}" pid="41" name="ContentTypeId">
    <vt:lpwstr>0x0101000EC482A17D284AEE8290D09FC0D2D6D200C589622A2BFC49F09A63EB8A040062500099C1F2122E0B6F4495BCB362BD6ECE1C</vt:lpwstr>
  </property>
  <property fmtid="{D5CDD505-2E9C-101B-9397-08002B2CF9AE}" pid="42" name="od82ff796f8549e7b48b0e43c70930a6">
    <vt:lpwstr>Suomi|88d960e6-e76c-48a2-b607-f1600797b640</vt:lpwstr>
  </property>
  <property fmtid="{D5CDD505-2E9C-101B-9397-08002B2CF9AE}" pid="43" name="SaTyTosKeywords">
    <vt:lpwstr/>
  </property>
  <property fmtid="{D5CDD505-2E9C-101B-9397-08002B2CF9AE}" pid="44" name="SaTyDocumentLanguage">
    <vt:lpwstr>1;#Suomi|88d960e6-e76c-48a2-b607-f1600797b640</vt:lpwstr>
  </property>
  <property fmtid="{D5CDD505-2E9C-101B-9397-08002B2CF9AE}" pid="45" name="SaTyDocumentOtherTag">
    <vt:lpwstr/>
  </property>
  <property fmtid="{D5CDD505-2E9C-101B-9397-08002B2CF9AE}" pid="46" name="SaTyDocumentOrganisation">
    <vt:lpwstr/>
  </property>
  <property fmtid="{D5CDD505-2E9C-101B-9397-08002B2CF9AE}" pid="47" name="SaTyDocumentMonth">
    <vt:lpwstr/>
  </property>
  <property fmtid="{D5CDD505-2E9C-101B-9397-08002B2CF9AE}" pid="48" name="SaTyDocumentQuartal">
    <vt:lpwstr/>
  </property>
  <property fmtid="{D5CDD505-2E9C-101B-9397-08002B2CF9AE}" pid="49" name="eb88049090c34051aae092bae2056bc2">
    <vt:lpwstr/>
  </property>
</Properties>
</file>