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3"/>
  </p:notesMasterIdLst>
  <p:sldIdLst>
    <p:sldId id="256" r:id="rId4"/>
    <p:sldId id="257" r:id="rId5"/>
    <p:sldId id="258" r:id="rId6"/>
    <p:sldId id="263" r:id="rId7"/>
    <p:sldId id="259" r:id="rId8"/>
    <p:sldId id="260" r:id="rId9"/>
    <p:sldId id="271" r:id="rId10"/>
    <p:sldId id="299" r:id="rId11"/>
    <p:sldId id="289" r:id="rId12"/>
    <p:sldId id="290" r:id="rId13"/>
    <p:sldId id="291" r:id="rId14"/>
    <p:sldId id="292" r:id="rId15"/>
    <p:sldId id="284" r:id="rId16"/>
    <p:sldId id="293" r:id="rId17"/>
    <p:sldId id="296" r:id="rId18"/>
    <p:sldId id="297" r:id="rId19"/>
    <p:sldId id="298" r:id="rId20"/>
    <p:sldId id="266" r:id="rId21"/>
    <p:sldId id="262" r:id="rId22"/>
    <p:sldId id="269" r:id="rId23"/>
    <p:sldId id="278" r:id="rId24"/>
    <p:sldId id="286" r:id="rId25"/>
    <p:sldId id="287" r:id="rId26"/>
    <p:sldId id="281" r:id="rId27"/>
    <p:sldId id="282" r:id="rId28"/>
    <p:sldId id="324" r:id="rId29"/>
    <p:sldId id="280" r:id="rId30"/>
    <p:sldId id="261" r:id="rId31"/>
    <p:sldId id="265" r:id="rId32"/>
    <p:sldId id="285" r:id="rId33"/>
    <p:sldId id="27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272" r:id="rId51"/>
    <p:sldId id="288" r:id="rId52"/>
    <p:sldId id="273" r:id="rId53"/>
    <p:sldId id="276" r:id="rId54"/>
    <p:sldId id="277" r:id="rId55"/>
    <p:sldId id="316" r:id="rId56"/>
    <p:sldId id="318" r:id="rId57"/>
    <p:sldId id="317" r:id="rId58"/>
    <p:sldId id="319" r:id="rId59"/>
    <p:sldId id="320" r:id="rId60"/>
    <p:sldId id="268" r:id="rId61"/>
    <p:sldId id="267" r:id="rId62"/>
    <p:sldId id="275" r:id="rId63"/>
    <p:sldId id="322" r:id="rId64"/>
    <p:sldId id="323" r:id="rId65"/>
    <p:sldId id="270" r:id="rId66"/>
    <p:sldId id="325" r:id="rId67"/>
    <p:sldId id="329" r:id="rId68"/>
    <p:sldId id="330" r:id="rId69"/>
    <p:sldId id="331" r:id="rId70"/>
    <p:sldId id="326" r:id="rId71"/>
    <p:sldId id="327" r:id="rId72"/>
    <p:sldId id="328" r:id="rId73"/>
    <p:sldId id="333" r:id="rId74"/>
    <p:sldId id="332" r:id="rId75"/>
    <p:sldId id="334" r:id="rId76"/>
    <p:sldId id="335" r:id="rId77"/>
    <p:sldId id="336" r:id="rId78"/>
    <p:sldId id="337" r:id="rId79"/>
    <p:sldId id="338" r:id="rId80"/>
    <p:sldId id="339" r:id="rId81"/>
    <p:sldId id="340" r:id="rId82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163" d="100"/>
          <a:sy n="163" d="100"/>
        </p:scale>
        <p:origin x="150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16740979666699"/>
          <c:y val="0.15547865294267685"/>
          <c:w val="0.40891525265957929"/>
          <c:h val="0.82863113897596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'Ad04'!$B$100</c:f>
              <c:strCache>
                <c:ptCount val="1"/>
                <c:pt idx="0">
                  <c:v>jalankulku ja pyöräily</c:v>
                </c:pt>
              </c:strCache>
            </c:strRef>
          </c:tx>
          <c:spPr>
            <a:solidFill>
              <a:srgbClr val="F794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'Ad04'!$A$101:$A$106</c:f>
              <c:strCache>
                <c:ptCount val="6"/>
                <c:pt idx="0">
                  <c:v>pääkaupunkiseutu</c:v>
                </c:pt>
                <c:pt idx="1">
                  <c:v>suuret kaupungit</c:v>
                </c:pt>
                <c:pt idx="2">
                  <c:v>keskisuuret kaupungit</c:v>
                </c:pt>
                <c:pt idx="3">
                  <c:v>pienet kaupungit ym.</c:v>
                </c:pt>
                <c:pt idx="4">
                  <c:v>muut kunnat</c:v>
                </c:pt>
                <c:pt idx="5">
                  <c:v>koko maa</c:v>
                </c:pt>
              </c:strCache>
            </c:strRef>
          </c:cat>
          <c:val>
            <c:numRef>
              <c:f>'Ad04'!$B$101:$B$106</c:f>
              <c:numCache>
                <c:formatCode>0</c:formatCode>
                <c:ptCount val="6"/>
                <c:pt idx="0">
                  <c:v>5.8297634568821008</c:v>
                </c:pt>
                <c:pt idx="1">
                  <c:v>5.8305433942827722</c:v>
                </c:pt>
                <c:pt idx="2">
                  <c:v>3.7511171227748124</c:v>
                </c:pt>
                <c:pt idx="3">
                  <c:v>3.7672969644280228</c:v>
                </c:pt>
                <c:pt idx="4">
                  <c:v>2.5764192139737991</c:v>
                </c:pt>
                <c:pt idx="5">
                  <c:v>4.108209046905329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1-4EDF-89B4-238137620342}"/>
            </c:ext>
          </c:extLst>
        </c:ser>
        <c:ser>
          <c:idx val="1"/>
          <c:order val="1"/>
          <c:tx>
            <c:strRef>
              <c:f>'Ad04'!$C$100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rgbClr val="00A1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'Ad04'!$A$101:$A$106</c:f>
              <c:strCache>
                <c:ptCount val="6"/>
                <c:pt idx="0">
                  <c:v>pääkaupunkiseutu</c:v>
                </c:pt>
                <c:pt idx="1">
                  <c:v>suuret kaupungit</c:v>
                </c:pt>
                <c:pt idx="2">
                  <c:v>keskisuuret kaupungit</c:v>
                </c:pt>
                <c:pt idx="3">
                  <c:v>pienet kaupungit ym.</c:v>
                </c:pt>
                <c:pt idx="4">
                  <c:v>muut kunnat</c:v>
                </c:pt>
                <c:pt idx="5">
                  <c:v>koko maa</c:v>
                </c:pt>
              </c:strCache>
            </c:strRef>
          </c:cat>
          <c:val>
            <c:numRef>
              <c:f>'Ad04'!$C$101:$C$106</c:f>
              <c:numCache>
                <c:formatCode>0</c:formatCode>
                <c:ptCount val="6"/>
                <c:pt idx="0">
                  <c:v>21.003290494815918</c:v>
                </c:pt>
                <c:pt idx="1">
                  <c:v>15.699201648210149</c:v>
                </c:pt>
                <c:pt idx="2">
                  <c:v>12.934470181879664</c:v>
                </c:pt>
                <c:pt idx="3">
                  <c:v>7.1095655533821134</c:v>
                </c:pt>
                <c:pt idx="4">
                  <c:v>4.830526096901643</c:v>
                </c:pt>
                <c:pt idx="5">
                  <c:v>11.184549988943218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1-4EDF-89B4-238137620342}"/>
            </c:ext>
          </c:extLst>
        </c:ser>
        <c:ser>
          <c:idx val="2"/>
          <c:order val="2"/>
          <c:tx>
            <c:strRef>
              <c:f>'Ad04'!$D$100</c:f>
              <c:strCache>
                <c:ptCount val="1"/>
                <c:pt idx="0">
                  <c:v>henkilöauto, kuljettajat ja matkustajat</c:v>
                </c:pt>
              </c:strCache>
            </c:strRef>
          </c:tx>
          <c:spPr>
            <a:solidFill>
              <a:srgbClr val="0056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'Ad04'!$A$101:$A$106</c:f>
              <c:strCache>
                <c:ptCount val="6"/>
                <c:pt idx="0">
                  <c:v>pääkaupunkiseutu</c:v>
                </c:pt>
                <c:pt idx="1">
                  <c:v>suuret kaupungit</c:v>
                </c:pt>
                <c:pt idx="2">
                  <c:v>keskisuuret kaupungit</c:v>
                </c:pt>
                <c:pt idx="3">
                  <c:v>pienet kaupungit ym.</c:v>
                </c:pt>
                <c:pt idx="4">
                  <c:v>muut kunnat</c:v>
                </c:pt>
                <c:pt idx="5">
                  <c:v>koko maa</c:v>
                </c:pt>
              </c:strCache>
            </c:strRef>
          </c:cat>
          <c:val>
            <c:numRef>
              <c:f>'Ad04'!$D$101:$D$106</c:f>
              <c:numCache>
                <c:formatCode>0</c:formatCode>
                <c:ptCount val="6"/>
                <c:pt idx="0">
                  <c:v>65.105233749301533</c:v>
                </c:pt>
                <c:pt idx="1">
                  <c:v>71.655936131856805</c:v>
                </c:pt>
                <c:pt idx="2">
                  <c:v>78.886983406197913</c:v>
                </c:pt>
                <c:pt idx="3">
                  <c:v>85.544205365983245</c:v>
                </c:pt>
                <c:pt idx="4">
                  <c:v>88.136826783114998</c:v>
                </c:pt>
                <c:pt idx="5">
                  <c:v>79.449126514164973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A1-4EDF-89B4-238137620342}"/>
            </c:ext>
          </c:extLst>
        </c:ser>
        <c:ser>
          <c:idx val="3"/>
          <c:order val="3"/>
          <c:tx>
            <c:strRef>
              <c:f>'Ad04'!$E$100</c:f>
              <c:strCache>
                <c:ptCount val="1"/>
                <c:pt idx="0">
                  <c:v>muut kulkutavat</c:v>
                </c:pt>
              </c:strCache>
            </c:strRef>
          </c:tx>
          <c:spPr>
            <a:solidFill>
              <a:srgbClr val="C8C8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'Ad04'!$A$101:$A$106</c:f>
              <c:strCache>
                <c:ptCount val="6"/>
                <c:pt idx="0">
                  <c:v>pääkaupunkiseutu</c:v>
                </c:pt>
                <c:pt idx="1">
                  <c:v>suuret kaupungit</c:v>
                </c:pt>
                <c:pt idx="2">
                  <c:v>keskisuuret kaupungit</c:v>
                </c:pt>
                <c:pt idx="3">
                  <c:v>pienet kaupungit ym.</c:v>
                </c:pt>
                <c:pt idx="4">
                  <c:v>muut kunnat</c:v>
                </c:pt>
                <c:pt idx="5">
                  <c:v>koko maa</c:v>
                </c:pt>
              </c:strCache>
            </c:strRef>
          </c:cat>
          <c:val>
            <c:numRef>
              <c:f>'Ad04'!$E$101:$E$106</c:f>
              <c:numCache>
                <c:formatCode>0</c:formatCode>
                <c:ptCount val="6"/>
                <c:pt idx="0">
                  <c:v>8.0617122990004333</c:v>
                </c:pt>
                <c:pt idx="1">
                  <c:v>6.81431882565027</c:v>
                </c:pt>
                <c:pt idx="2">
                  <c:v>4.4274292891476055</c:v>
                </c:pt>
                <c:pt idx="3">
                  <c:v>3.5789321162066212</c:v>
                </c:pt>
                <c:pt idx="4">
                  <c:v>4.4562279060095653</c:v>
                </c:pt>
                <c:pt idx="5">
                  <c:v>5.2581144499864862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1-4EDF-89B4-2381376203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24315024"/>
        <c:axId val="524336016"/>
      </c:barChart>
      <c:catAx>
        <c:axId val="52431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336016"/>
        <c:crosses val="autoZero"/>
        <c:auto val="1"/>
        <c:lblAlgn val="ctr"/>
        <c:lblOffset val="100"/>
        <c:noMultiLvlLbl val="0"/>
      </c:catAx>
      <c:valAx>
        <c:axId val="524336016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prosenttia kotimaan matkasuoritteesta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4315024"/>
        <c:crosses val="autoZero"/>
        <c:crossBetween val="between"/>
      </c:valAx>
      <c:spPr>
        <a:noFill/>
        <a:ln w="3175">
          <a:solidFill>
            <a:srgbClr val="C8C8C8"/>
          </a:solidFill>
        </a:ln>
        <a:effectLst/>
      </c:spPr>
    </c:plotArea>
    <c:legend>
      <c:legendPos val="r"/>
      <c:layout>
        <c:manualLayout>
          <c:xMode val="edge"/>
          <c:yMode val="edge"/>
          <c:x val="0.66527299967988773"/>
          <c:y val="0.14250860421265255"/>
          <c:w val="0.33223786939488109"/>
          <c:h val="0.50785163728709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91208092279191"/>
          <c:y val="3.8719406009562106E-2"/>
          <c:w val="0.51476775658526408"/>
          <c:h val="0.87090909270810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'R02'!$A$27</c:f>
              <c:strCache>
                <c:ptCount val="1"/>
                <c:pt idx="0">
                  <c:v>vaikeus seistä tai kävellä</c:v>
                </c:pt>
              </c:strCache>
            </c:strRef>
          </c:tx>
          <c:spPr>
            <a:solidFill>
              <a:srgbClr val="F79421">
                <a:lumMod val="60000"/>
                <a:lumOff val="40000"/>
              </a:srgbClr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'R02'!$B$27:$H$27</c:f>
              <c:numCache>
                <c:formatCode>0.0</c:formatCode>
                <c:ptCount val="7"/>
                <c:pt idx="0">
                  <c:v>7.0000000000000007E-2</c:v>
                </c:pt>
                <c:pt idx="1">
                  <c:v>1.02</c:v>
                </c:pt>
                <c:pt idx="2">
                  <c:v>1.69</c:v>
                </c:pt>
                <c:pt idx="3">
                  <c:v>4.6100000000000003</c:v>
                </c:pt>
                <c:pt idx="4">
                  <c:v>7.88</c:v>
                </c:pt>
                <c:pt idx="5">
                  <c:v>19</c:v>
                </c:pt>
                <c:pt idx="6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4-4CF3-A2A5-ACF445FE62C9}"/>
            </c:ext>
          </c:extLst>
        </c:ser>
        <c:ser>
          <c:idx val="1"/>
          <c:order val="1"/>
          <c:tx>
            <c:strRef>
              <c:f>'R02'!$A$28</c:f>
              <c:strCache>
                <c:ptCount val="1"/>
                <c:pt idx="0">
                  <c:v>vaikeus nousta tai laskeutua portaita</c:v>
                </c:pt>
              </c:strCache>
            </c:strRef>
          </c:tx>
          <c:spPr>
            <a:solidFill>
              <a:srgbClr val="F79421"/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'R02'!$B$28:$H$28</c:f>
              <c:numCache>
                <c:formatCode>0.0</c:formatCode>
                <c:ptCount val="7"/>
                <c:pt idx="0">
                  <c:v>0.03</c:v>
                </c:pt>
                <c:pt idx="1">
                  <c:v>0.31</c:v>
                </c:pt>
                <c:pt idx="2">
                  <c:v>0.85</c:v>
                </c:pt>
                <c:pt idx="3">
                  <c:v>2.65</c:v>
                </c:pt>
                <c:pt idx="4">
                  <c:v>5.42</c:v>
                </c:pt>
                <c:pt idx="5">
                  <c:v>10.55</c:v>
                </c:pt>
                <c:pt idx="6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4-4CF3-A2A5-ACF445FE62C9}"/>
            </c:ext>
          </c:extLst>
        </c:ser>
        <c:ser>
          <c:idx val="2"/>
          <c:order val="2"/>
          <c:tx>
            <c:strRef>
              <c:f>'R02'!$A$29</c:f>
              <c:strCache>
                <c:ptCount val="1"/>
                <c:pt idx="0">
                  <c:v>heikkovoimaisuus</c:v>
                </c:pt>
              </c:strCache>
            </c:strRef>
          </c:tx>
          <c:spPr>
            <a:solidFill>
              <a:srgbClr val="8DCEF1"/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'R02'!$B$29:$H$29</c:f>
              <c:numCache>
                <c:formatCode>0.0</c:formatCode>
                <c:ptCount val="7"/>
                <c:pt idx="0">
                  <c:v>0.22</c:v>
                </c:pt>
                <c:pt idx="1">
                  <c:v>0.24</c:v>
                </c:pt>
                <c:pt idx="2">
                  <c:v>0.44</c:v>
                </c:pt>
                <c:pt idx="3">
                  <c:v>1.31</c:v>
                </c:pt>
                <c:pt idx="4">
                  <c:v>2.72</c:v>
                </c:pt>
                <c:pt idx="5">
                  <c:v>5.88</c:v>
                </c:pt>
                <c:pt idx="6">
                  <c:v>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4-4CF3-A2A5-ACF445FE62C9}"/>
            </c:ext>
          </c:extLst>
        </c:ser>
        <c:ser>
          <c:idx val="3"/>
          <c:order val="3"/>
          <c:tx>
            <c:strRef>
              <c:f>'R02'!$A$30</c:f>
              <c:strCache>
                <c:ptCount val="1"/>
                <c:pt idx="0">
                  <c:v>kognitiivinen vaikeus</c:v>
                </c:pt>
              </c:strCache>
            </c:strRef>
          </c:tx>
          <c:spPr>
            <a:solidFill>
              <a:srgbClr val="00A1E4"/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'R02'!$B$30:$H$30</c:f>
              <c:numCache>
                <c:formatCode>0.0</c:formatCode>
                <c:ptCount val="7"/>
                <c:pt idx="0">
                  <c:v>0.72</c:v>
                </c:pt>
                <c:pt idx="1">
                  <c:v>0.5</c:v>
                </c:pt>
                <c:pt idx="2">
                  <c:v>0.48</c:v>
                </c:pt>
                <c:pt idx="3">
                  <c:v>0.02</c:v>
                </c:pt>
                <c:pt idx="4">
                  <c:v>0.56000000000000005</c:v>
                </c:pt>
                <c:pt idx="5">
                  <c:v>1.46</c:v>
                </c:pt>
                <c:pt idx="6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4-4CF3-A2A5-ACF445FE62C9}"/>
            </c:ext>
          </c:extLst>
        </c:ser>
        <c:ser>
          <c:idx val="4"/>
          <c:order val="4"/>
          <c:tx>
            <c:strRef>
              <c:f>'R02'!$A$31</c:f>
              <c:strCache>
                <c:ptCount val="1"/>
                <c:pt idx="0">
                  <c:v>heikko näkö tai sokeus</c:v>
                </c:pt>
              </c:strCache>
            </c:strRef>
          </c:tx>
          <c:spPr>
            <a:solidFill>
              <a:srgbClr val="0056A4"/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'R02'!$B$31:$H$31</c:f>
              <c:numCache>
                <c:formatCode>0.0</c:formatCode>
                <c:ptCount val="7"/>
                <c:pt idx="0">
                  <c:v>0</c:v>
                </c:pt>
                <c:pt idx="1">
                  <c:v>7.0000000000000007E-2</c:v>
                </c:pt>
                <c:pt idx="2">
                  <c:v>0.22</c:v>
                </c:pt>
                <c:pt idx="3">
                  <c:v>0.47</c:v>
                </c:pt>
                <c:pt idx="4">
                  <c:v>0.3</c:v>
                </c:pt>
                <c:pt idx="5">
                  <c:v>2.61</c:v>
                </c:pt>
                <c:pt idx="6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4-4CF3-A2A5-ACF445FE62C9}"/>
            </c:ext>
          </c:extLst>
        </c:ser>
        <c:ser>
          <c:idx val="5"/>
          <c:order val="5"/>
          <c:tx>
            <c:strRef>
              <c:f>'R02'!$A$32</c:f>
              <c:strCache>
                <c:ptCount val="1"/>
                <c:pt idx="0">
                  <c:v>vaikeus kuulla tai kuurous</c:v>
                </c:pt>
              </c:strCache>
            </c:strRef>
          </c:tx>
          <c:spPr>
            <a:solidFill>
              <a:srgbClr val="00B4CD"/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'R02'!$B$32:$H$32</c:f>
              <c:numCache>
                <c:formatCode>0.0</c:formatCode>
                <c:ptCount val="7"/>
                <c:pt idx="0">
                  <c:v>0.04</c:v>
                </c:pt>
                <c:pt idx="1">
                  <c:v>0.22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0.56999999999999995</c:v>
                </c:pt>
                <c:pt idx="5">
                  <c:v>1.03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24-4CF3-A2A5-ACF445FE62C9}"/>
            </c:ext>
          </c:extLst>
        </c:ser>
        <c:ser>
          <c:idx val="6"/>
          <c:order val="6"/>
          <c:tx>
            <c:strRef>
              <c:f>'R02'!$A$33</c:f>
              <c:strCache>
                <c:ptCount val="1"/>
                <c:pt idx="0">
                  <c:v>muu este</c:v>
                </c:pt>
              </c:strCache>
            </c:strRef>
          </c:tx>
          <c:spPr>
            <a:solidFill>
              <a:srgbClr val="C8C8C8"/>
            </a:solidFill>
            <a:ln w="3175">
              <a:noFill/>
            </a:ln>
            <a:effectLst/>
          </c:spPr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'R02'!$B$33:$H$33</c:f>
              <c:numCache>
                <c:formatCode>0.0</c:formatCode>
                <c:ptCount val="7"/>
                <c:pt idx="0">
                  <c:v>0.75</c:v>
                </c:pt>
                <c:pt idx="1">
                  <c:v>1.05</c:v>
                </c:pt>
                <c:pt idx="2">
                  <c:v>1.06</c:v>
                </c:pt>
                <c:pt idx="3">
                  <c:v>1.45</c:v>
                </c:pt>
                <c:pt idx="4">
                  <c:v>1.2</c:v>
                </c:pt>
                <c:pt idx="5">
                  <c:v>4.13</c:v>
                </c:pt>
                <c:pt idx="6">
                  <c:v>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24-4CF3-A2A5-ACF445FE62C9}"/>
            </c:ext>
          </c:extLst>
        </c:ser>
        <c:ser>
          <c:idx val="7"/>
          <c:order val="7"/>
          <c:tx>
            <c:strRef>
              <c:f>'R02'!$A$34</c:f>
              <c:strCache>
                <c:ptCount val="1"/>
                <c:pt idx="0">
                  <c:v>yksi tai useampi em. este</c:v>
                </c:pt>
              </c:strCache>
            </c:strRef>
          </c:tx>
          <c:invertIfNegative val="0"/>
          <c:cat>
            <c:strRef>
              <c:f>'R02'!$B$26:$H$26</c:f>
              <c:strCache>
                <c:ptCount val="7"/>
                <c:pt idx="0">
                  <c:v>6–17</c:v>
                </c:pt>
                <c:pt idx="1">
                  <c:v>18–34</c:v>
                </c:pt>
                <c:pt idx="2">
                  <c:v>35–54</c:v>
                </c:pt>
                <c:pt idx="3">
                  <c:v>55–64</c:v>
                </c:pt>
                <c:pt idx="4">
                  <c:v>65–74</c:v>
                </c:pt>
                <c:pt idx="5">
                  <c:v>75+</c:v>
                </c:pt>
                <c:pt idx="6">
                  <c:v>kaikki</c:v>
                </c:pt>
              </c:strCache>
            </c:strRef>
          </c:cat>
          <c:val>
            <c:numRef>
              <c:f>'R02'!$B$34:$H$34</c:f>
              <c:numCache>
                <c:formatCode>0.0</c:formatCode>
                <c:ptCount val="7"/>
                <c:pt idx="0">
                  <c:v>1.83</c:v>
                </c:pt>
                <c:pt idx="1">
                  <c:v>3.41</c:v>
                </c:pt>
                <c:pt idx="2">
                  <c:v>4.8000000000000007</c:v>
                </c:pt>
                <c:pt idx="3">
                  <c:v>10.65</c:v>
                </c:pt>
                <c:pt idx="4">
                  <c:v>18.649999999999999</c:v>
                </c:pt>
                <c:pt idx="5">
                  <c:v>44.660000000000004</c:v>
                </c:pt>
                <c:pt idx="6">
                  <c:v>10.32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24-4CF3-A2A5-ACF445FE6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8738704"/>
        <c:axId val="808738376"/>
      </c:barChart>
      <c:catAx>
        <c:axId val="8087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376"/>
        <c:crosses val="autoZero"/>
        <c:auto val="1"/>
        <c:lblAlgn val="ctr"/>
        <c:lblOffset val="100"/>
        <c:noMultiLvlLbl val="0"/>
      </c:catAx>
      <c:valAx>
        <c:axId val="808738376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 dirty="0" err="1" smtClean="0"/>
                  <a:t>Prosenttia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dirty="0" err="1"/>
                  <a:t>väestöstä</a:t>
                </a:r>
                <a:r>
                  <a:rPr lang="en-US" dirty="0"/>
                  <a:t> (%)</a:t>
                </a:r>
              </a:p>
            </c:rich>
          </c:tx>
          <c:layout>
            <c:manualLayout>
              <c:xMode val="edge"/>
              <c:yMode val="edge"/>
              <c:x val="1.2645889134291781E-2"/>
              <c:y val="0.200005835719993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190AF"/>
          </a:solidFill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matkasuorite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'AJ01'!$B$14:$B$15</c:f>
              <c:strCache>
                <c:ptCount val="2"/>
                <c:pt idx="0">
                  <c:v>jalankulku</c:v>
                </c:pt>
              </c:strCache>
            </c:strRef>
          </c:tx>
          <c:spPr>
            <a:solidFill>
              <a:srgbClr val="F79421">
                <a:lumMod val="60000"/>
                <a:lumOff val="40000"/>
              </a:srgbClr>
            </a:solidFill>
            <a:ln w="3175">
              <a:noFill/>
            </a:ln>
            <a:effectLst/>
          </c:spPr>
          <c:invertIfNegative val="0"/>
          <c:cat>
            <c:strRef>
              <c:f>'AJ01'!$A$49:$A$53</c:f>
              <c:strCache>
                <c:ptCount val="5"/>
                <c:pt idx="0">
                  <c:v>kevät</c:v>
                </c:pt>
                <c:pt idx="1">
                  <c:v>kesä</c:v>
                </c:pt>
                <c:pt idx="2">
                  <c:v>syksy</c:v>
                </c:pt>
                <c:pt idx="3">
                  <c:v>talvi</c:v>
                </c:pt>
                <c:pt idx="4">
                  <c:v>koko vuosi</c:v>
                </c:pt>
              </c:strCache>
            </c:strRef>
          </c:cat>
          <c:val>
            <c:numRef>
              <c:f>'AJ01'!$B$49:$B$53</c:f>
              <c:numCache>
                <c:formatCode>0.0</c:formatCode>
                <c:ptCount val="5"/>
                <c:pt idx="0">
                  <c:v>0.997</c:v>
                </c:pt>
                <c:pt idx="1">
                  <c:v>0.81799999999999995</c:v>
                </c:pt>
                <c:pt idx="2">
                  <c:v>1.036</c:v>
                </c:pt>
                <c:pt idx="3">
                  <c:v>1.0009999999999999</c:v>
                </c:pt>
                <c:pt idx="4">
                  <c:v>0.96299999999999997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4723-BFFD-35E5E0382DB8}"/>
            </c:ext>
          </c:extLst>
        </c:ser>
        <c:ser>
          <c:idx val="1"/>
          <c:order val="1"/>
          <c:tx>
            <c:strRef>
              <c:f>'AJ01'!$C$14:$C$15</c:f>
              <c:strCache>
                <c:ptCount val="2"/>
                <c:pt idx="0">
                  <c:v>pyöräily</c:v>
                </c:pt>
              </c:strCache>
            </c:strRef>
          </c:tx>
          <c:spPr>
            <a:solidFill>
              <a:srgbClr val="F79421"/>
            </a:solidFill>
            <a:ln w="3175">
              <a:noFill/>
            </a:ln>
            <a:effectLst/>
          </c:spPr>
          <c:invertIfNegative val="0"/>
          <c:cat>
            <c:strRef>
              <c:f>'AJ01'!$A$49:$A$53</c:f>
              <c:strCache>
                <c:ptCount val="5"/>
                <c:pt idx="0">
                  <c:v>kevät</c:v>
                </c:pt>
                <c:pt idx="1">
                  <c:v>kesä</c:v>
                </c:pt>
                <c:pt idx="2">
                  <c:v>syksy</c:v>
                </c:pt>
                <c:pt idx="3">
                  <c:v>talvi</c:v>
                </c:pt>
                <c:pt idx="4">
                  <c:v>koko vuosi</c:v>
                </c:pt>
              </c:strCache>
            </c:strRef>
          </c:cat>
          <c:val>
            <c:numRef>
              <c:f>'AJ01'!$C$49:$C$53</c:f>
              <c:numCache>
                <c:formatCode>0.0</c:formatCode>
                <c:ptCount val="5"/>
                <c:pt idx="0">
                  <c:v>0.76600000000000001</c:v>
                </c:pt>
                <c:pt idx="1">
                  <c:v>1.181</c:v>
                </c:pt>
                <c:pt idx="2">
                  <c:v>0.73099999999999998</c:v>
                </c:pt>
                <c:pt idx="3">
                  <c:v>0.19500000000000001</c:v>
                </c:pt>
                <c:pt idx="4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4723-BFFD-35E5E0382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8738704"/>
        <c:axId val="808738376"/>
      </c:barChart>
      <c:catAx>
        <c:axId val="8087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376"/>
        <c:crosses val="autoZero"/>
        <c:auto val="1"/>
        <c:lblAlgn val="ctr"/>
        <c:lblOffset val="100"/>
        <c:noMultiLvlLbl val="0"/>
      </c:catAx>
      <c:valAx>
        <c:axId val="80873837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km/</a:t>
                </a:r>
              </a:p>
              <a:p>
                <a:pPr>
                  <a:defRPr/>
                </a:pPr>
                <a:r>
                  <a:rPr lang="en-US"/>
                  <a:t>henkilö/vrk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704"/>
        <c:crosses val="autoZero"/>
        <c:crossBetween val="between"/>
      </c:valAx>
      <c:dTable>
        <c:showHorzBorder val="1"/>
        <c:showVertBorder val="0"/>
        <c:showOutline val="0"/>
        <c:showKeys val="1"/>
        <c:spPr>
          <a:noFill/>
          <a:ln w="3175" cap="flat" cmpd="sng" algn="ctr">
            <a:solidFill>
              <a:srgbClr val="8FB7CB"/>
            </a:solidFill>
            <a:round/>
          </a:ln>
          <a:effectLst/>
        </c:spPr>
      </c:dTable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190AF"/>
          </a:solidFill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matkasuorite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'AJ01'!$F$14:$F$15</c:f>
              <c:strCache>
                <c:ptCount val="2"/>
                <c:pt idx="0">
                  <c:v>henkilöauto,</c:v>
                </c:pt>
                <c:pt idx="1">
                  <c:v>kuljettaja</c:v>
                </c:pt>
              </c:strCache>
            </c:strRef>
          </c:tx>
          <c:invertIfNegative val="0"/>
          <c:cat>
            <c:strRef>
              <c:f>'AJ01'!$A$49:$A$53</c:f>
              <c:strCache>
                <c:ptCount val="5"/>
                <c:pt idx="0">
                  <c:v>kevät</c:v>
                </c:pt>
                <c:pt idx="1">
                  <c:v>kesä</c:v>
                </c:pt>
                <c:pt idx="2">
                  <c:v>syksy</c:v>
                </c:pt>
                <c:pt idx="3">
                  <c:v>talvi</c:v>
                </c:pt>
                <c:pt idx="4">
                  <c:v>koko vuosi</c:v>
                </c:pt>
              </c:strCache>
            </c:strRef>
          </c:cat>
          <c:val>
            <c:numRef>
              <c:f>'AJ01'!$F$49:$F$53</c:f>
              <c:numCache>
                <c:formatCode>0.0</c:formatCode>
                <c:ptCount val="5"/>
                <c:pt idx="0">
                  <c:v>25.86</c:v>
                </c:pt>
                <c:pt idx="1">
                  <c:v>24.103000000000002</c:v>
                </c:pt>
                <c:pt idx="2">
                  <c:v>25.184999999999999</c:v>
                </c:pt>
                <c:pt idx="3">
                  <c:v>18.376000000000001</c:v>
                </c:pt>
                <c:pt idx="4">
                  <c:v>23.39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1-4A76-BBDF-B815F454D71A}"/>
            </c:ext>
          </c:extLst>
        </c:ser>
        <c:ser>
          <c:idx val="1"/>
          <c:order val="1"/>
          <c:tx>
            <c:strRef>
              <c:f>'AJ01'!$G$14:$G$15</c:f>
              <c:strCache>
                <c:ptCount val="2"/>
                <c:pt idx="0">
                  <c:v>henkilöauto,</c:v>
                </c:pt>
                <c:pt idx="1">
                  <c:v>matkustaja</c:v>
                </c:pt>
              </c:strCache>
            </c:strRef>
          </c:tx>
          <c:spPr>
            <a:solidFill>
              <a:srgbClr val="84CAC6">
                <a:lumMod val="75000"/>
              </a:srgbClr>
            </a:solidFill>
          </c:spPr>
          <c:invertIfNegative val="0"/>
          <c:cat>
            <c:strRef>
              <c:f>'AJ01'!$A$49:$A$53</c:f>
              <c:strCache>
                <c:ptCount val="5"/>
                <c:pt idx="0">
                  <c:v>kevät</c:v>
                </c:pt>
                <c:pt idx="1">
                  <c:v>kesä</c:v>
                </c:pt>
                <c:pt idx="2">
                  <c:v>syksy</c:v>
                </c:pt>
                <c:pt idx="3">
                  <c:v>talvi</c:v>
                </c:pt>
                <c:pt idx="4">
                  <c:v>koko vuosi</c:v>
                </c:pt>
              </c:strCache>
            </c:strRef>
          </c:cat>
          <c:val>
            <c:numRef>
              <c:f>'AJ01'!$G$49:$G$53</c:f>
              <c:numCache>
                <c:formatCode>0.0</c:formatCode>
                <c:ptCount val="5"/>
                <c:pt idx="0">
                  <c:v>8.407</c:v>
                </c:pt>
                <c:pt idx="1">
                  <c:v>12.805</c:v>
                </c:pt>
                <c:pt idx="2">
                  <c:v>6.6749999999999998</c:v>
                </c:pt>
                <c:pt idx="3">
                  <c:v>7.7380000000000004</c:v>
                </c:pt>
                <c:pt idx="4">
                  <c:v>8.9160000000000004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1-4A76-BBDF-B815F454D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8738704"/>
        <c:axId val="808738376"/>
      </c:barChart>
      <c:catAx>
        <c:axId val="8087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376"/>
        <c:crosses val="autoZero"/>
        <c:auto val="1"/>
        <c:lblAlgn val="ctr"/>
        <c:lblOffset val="100"/>
        <c:noMultiLvlLbl val="0"/>
      </c:catAx>
      <c:valAx>
        <c:axId val="808738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km/</a:t>
                </a:r>
              </a:p>
              <a:p>
                <a:pPr>
                  <a:defRPr/>
                </a:pPr>
                <a:r>
                  <a:rPr lang="en-US"/>
                  <a:t>henkilö/vrk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704"/>
        <c:crosses val="autoZero"/>
        <c:crossBetween val="between"/>
      </c:valAx>
      <c:dTable>
        <c:showHorzBorder val="1"/>
        <c:showVertBorder val="0"/>
        <c:showOutline val="0"/>
        <c:showKeys val="1"/>
        <c:spPr>
          <a:noFill/>
          <a:ln w="3175" cap="flat" cmpd="sng" algn="ctr">
            <a:solidFill>
              <a:srgbClr val="8FB7CB"/>
            </a:solidFill>
            <a:round/>
          </a:ln>
          <a:effectLst/>
        </c:spPr>
      </c:dTable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190AF"/>
          </a:solidFill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matkasuorite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'AJ02'!$B$14:$B$15</c:f>
              <c:strCache>
                <c:ptCount val="2"/>
                <c:pt idx="0">
                  <c:v>jalankulku</c:v>
                </c:pt>
              </c:strCache>
            </c:strRef>
          </c:tx>
          <c:spPr>
            <a:solidFill>
              <a:srgbClr val="F79421"/>
            </a:solidFill>
          </c:spPr>
          <c:invertIfNegative val="0"/>
          <c:cat>
            <c:strRef>
              <c:f>'AJ02'!$A$58:$A$65</c:f>
              <c:strCache>
                <c:ptCount val="8"/>
                <c:pt idx="0">
                  <c:v>ma</c:v>
                </c:pt>
                <c:pt idx="1">
                  <c:v>ti</c:v>
                </c:pt>
                <c:pt idx="2">
                  <c:v>ke</c:v>
                </c:pt>
                <c:pt idx="3">
                  <c:v>to</c:v>
                </c:pt>
                <c:pt idx="4">
                  <c:v>pe</c:v>
                </c:pt>
                <c:pt idx="5">
                  <c:v>la</c:v>
                </c:pt>
                <c:pt idx="6">
                  <c:v>su</c:v>
                </c:pt>
                <c:pt idx="7">
                  <c:v>koko viikko</c:v>
                </c:pt>
              </c:strCache>
            </c:strRef>
          </c:cat>
          <c:val>
            <c:numRef>
              <c:f>'AJ02'!$B$58:$B$65</c:f>
              <c:numCache>
                <c:formatCode>0.0</c:formatCode>
                <c:ptCount val="8"/>
                <c:pt idx="0">
                  <c:v>0.98099999999999998</c:v>
                </c:pt>
                <c:pt idx="1">
                  <c:v>1.0309999999999999</c:v>
                </c:pt>
                <c:pt idx="2">
                  <c:v>0.97199999999999998</c:v>
                </c:pt>
                <c:pt idx="3">
                  <c:v>0.91400000000000003</c:v>
                </c:pt>
                <c:pt idx="4">
                  <c:v>0.88600000000000001</c:v>
                </c:pt>
                <c:pt idx="5">
                  <c:v>0.92400000000000004</c:v>
                </c:pt>
                <c:pt idx="6">
                  <c:v>1.0349999999999999</c:v>
                </c:pt>
                <c:pt idx="7">
                  <c:v>0.96299999999999997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B-47C3-98CC-B52DAC23BFF3}"/>
            </c:ext>
          </c:extLst>
        </c:ser>
        <c:ser>
          <c:idx val="1"/>
          <c:order val="1"/>
          <c:tx>
            <c:strRef>
              <c:f>'AJ02'!$C$14:$C$15</c:f>
              <c:strCache>
                <c:ptCount val="2"/>
                <c:pt idx="0">
                  <c:v>pyöräily</c:v>
                </c:pt>
              </c:strCache>
            </c:strRef>
          </c:tx>
          <c:spPr>
            <a:solidFill>
              <a:srgbClr val="F79421">
                <a:lumMod val="60000"/>
                <a:lumOff val="40000"/>
              </a:srgbClr>
            </a:solidFill>
          </c:spPr>
          <c:invertIfNegative val="0"/>
          <c:cat>
            <c:strRef>
              <c:f>'AJ02'!$A$58:$A$65</c:f>
              <c:strCache>
                <c:ptCount val="8"/>
                <c:pt idx="0">
                  <c:v>ma</c:v>
                </c:pt>
                <c:pt idx="1">
                  <c:v>ti</c:v>
                </c:pt>
                <c:pt idx="2">
                  <c:v>ke</c:v>
                </c:pt>
                <c:pt idx="3">
                  <c:v>to</c:v>
                </c:pt>
                <c:pt idx="4">
                  <c:v>pe</c:v>
                </c:pt>
                <c:pt idx="5">
                  <c:v>la</c:v>
                </c:pt>
                <c:pt idx="6">
                  <c:v>su</c:v>
                </c:pt>
                <c:pt idx="7">
                  <c:v>koko viikko</c:v>
                </c:pt>
              </c:strCache>
            </c:strRef>
          </c:cat>
          <c:val>
            <c:numRef>
              <c:f>'AJ02'!$C$58:$C$65</c:f>
              <c:numCache>
                <c:formatCode>0.0</c:formatCode>
                <c:ptCount val="8"/>
                <c:pt idx="0">
                  <c:v>0.73199999999999998</c:v>
                </c:pt>
                <c:pt idx="1">
                  <c:v>0.98099999999999998</c:v>
                </c:pt>
                <c:pt idx="2">
                  <c:v>0.751</c:v>
                </c:pt>
                <c:pt idx="3">
                  <c:v>0.85499999999999998</c:v>
                </c:pt>
                <c:pt idx="4">
                  <c:v>0.70299999999999996</c:v>
                </c:pt>
                <c:pt idx="5">
                  <c:v>0.48799999999999999</c:v>
                </c:pt>
                <c:pt idx="6">
                  <c:v>0.53500000000000003</c:v>
                </c:pt>
                <c:pt idx="7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B-47C3-98CC-B52DAC23B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8738704"/>
        <c:axId val="808738376"/>
      </c:barChart>
      <c:catAx>
        <c:axId val="8087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376"/>
        <c:crosses val="autoZero"/>
        <c:auto val="1"/>
        <c:lblAlgn val="ctr"/>
        <c:lblOffset val="100"/>
        <c:noMultiLvlLbl val="0"/>
      </c:catAx>
      <c:valAx>
        <c:axId val="80873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km/</a:t>
                </a:r>
              </a:p>
              <a:p>
                <a:pPr>
                  <a:defRPr/>
                </a:pPr>
                <a:r>
                  <a:rPr lang="en-US"/>
                  <a:t>henkilö/vrk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704"/>
        <c:crosses val="autoZero"/>
        <c:crossBetween val="between"/>
      </c:valAx>
      <c:dTable>
        <c:showHorzBorder val="1"/>
        <c:showVertBorder val="0"/>
        <c:showOutline val="0"/>
        <c:showKeys val="1"/>
        <c:spPr>
          <a:noFill/>
          <a:ln w="3175" cap="flat" cmpd="sng" algn="ctr">
            <a:solidFill>
              <a:srgbClr val="8FB7CB"/>
            </a:solidFill>
            <a:round/>
          </a:ln>
          <a:effectLst/>
        </c:spPr>
      </c:dTable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190AF"/>
          </a:solidFill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matkasuorite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477609529578033"/>
          <c:y val="0.16151196581196581"/>
          <c:w val="0.66057189005220496"/>
          <c:h val="0.43245897435897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'AJ02'!$F$14:$F$15</c:f>
              <c:strCache>
                <c:ptCount val="2"/>
                <c:pt idx="0">
                  <c:v>henkilöauto,</c:v>
                </c:pt>
                <c:pt idx="1">
                  <c:v>kuljettaja</c:v>
                </c:pt>
              </c:strCache>
            </c:strRef>
          </c:tx>
          <c:invertIfNegative val="0"/>
          <c:cat>
            <c:strRef>
              <c:f>'AJ02'!$A$58:$A$65</c:f>
              <c:strCache>
                <c:ptCount val="8"/>
                <c:pt idx="0">
                  <c:v>ma</c:v>
                </c:pt>
                <c:pt idx="1">
                  <c:v>ti</c:v>
                </c:pt>
                <c:pt idx="2">
                  <c:v>ke</c:v>
                </c:pt>
                <c:pt idx="3">
                  <c:v>to</c:v>
                </c:pt>
                <c:pt idx="4">
                  <c:v>pe</c:v>
                </c:pt>
                <c:pt idx="5">
                  <c:v>la</c:v>
                </c:pt>
                <c:pt idx="6">
                  <c:v>su</c:v>
                </c:pt>
                <c:pt idx="7">
                  <c:v>koko viikko</c:v>
                </c:pt>
              </c:strCache>
            </c:strRef>
          </c:cat>
          <c:val>
            <c:numRef>
              <c:f>'AJ02'!$F$58:$F$65</c:f>
              <c:numCache>
                <c:formatCode>0.0</c:formatCode>
                <c:ptCount val="8"/>
                <c:pt idx="0">
                  <c:v>23.768000000000001</c:v>
                </c:pt>
                <c:pt idx="1">
                  <c:v>25.126000000000001</c:v>
                </c:pt>
                <c:pt idx="2">
                  <c:v>20.077999999999999</c:v>
                </c:pt>
                <c:pt idx="3">
                  <c:v>24.847999999999999</c:v>
                </c:pt>
                <c:pt idx="4">
                  <c:v>28.672000000000001</c:v>
                </c:pt>
                <c:pt idx="5">
                  <c:v>18.446999999999999</c:v>
                </c:pt>
                <c:pt idx="6">
                  <c:v>22.844000000000001</c:v>
                </c:pt>
                <c:pt idx="7">
                  <c:v>23.39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7-4583-B94A-E962BC6F09ED}"/>
            </c:ext>
          </c:extLst>
        </c:ser>
        <c:ser>
          <c:idx val="1"/>
          <c:order val="1"/>
          <c:tx>
            <c:strRef>
              <c:f>'AJ02'!$G$14:$G$15</c:f>
              <c:strCache>
                <c:ptCount val="2"/>
                <c:pt idx="0">
                  <c:v>henkilöauto,</c:v>
                </c:pt>
                <c:pt idx="1">
                  <c:v>matkustaja</c:v>
                </c:pt>
              </c:strCache>
            </c:strRef>
          </c:tx>
          <c:spPr>
            <a:solidFill>
              <a:srgbClr val="84CAC6">
                <a:lumMod val="75000"/>
              </a:srgbClr>
            </a:solidFill>
          </c:spPr>
          <c:invertIfNegative val="0"/>
          <c:cat>
            <c:strRef>
              <c:f>'AJ02'!$A$58:$A$65</c:f>
              <c:strCache>
                <c:ptCount val="8"/>
                <c:pt idx="0">
                  <c:v>ma</c:v>
                </c:pt>
                <c:pt idx="1">
                  <c:v>ti</c:v>
                </c:pt>
                <c:pt idx="2">
                  <c:v>ke</c:v>
                </c:pt>
                <c:pt idx="3">
                  <c:v>to</c:v>
                </c:pt>
                <c:pt idx="4">
                  <c:v>pe</c:v>
                </c:pt>
                <c:pt idx="5">
                  <c:v>la</c:v>
                </c:pt>
                <c:pt idx="6">
                  <c:v>su</c:v>
                </c:pt>
                <c:pt idx="7">
                  <c:v>koko viikko</c:v>
                </c:pt>
              </c:strCache>
            </c:strRef>
          </c:cat>
          <c:val>
            <c:numRef>
              <c:f>'AJ02'!$G$58:$G$65</c:f>
              <c:numCache>
                <c:formatCode>0.0</c:formatCode>
                <c:ptCount val="8"/>
                <c:pt idx="0">
                  <c:v>8.5690000000000008</c:v>
                </c:pt>
                <c:pt idx="1">
                  <c:v>7.7039999999999997</c:v>
                </c:pt>
                <c:pt idx="2">
                  <c:v>6.3070000000000004</c:v>
                </c:pt>
                <c:pt idx="3">
                  <c:v>6.2080000000000002</c:v>
                </c:pt>
                <c:pt idx="4">
                  <c:v>8.7230000000000008</c:v>
                </c:pt>
                <c:pt idx="5">
                  <c:v>13.337999999999999</c:v>
                </c:pt>
                <c:pt idx="6">
                  <c:v>11.534000000000001</c:v>
                </c:pt>
                <c:pt idx="7">
                  <c:v>8.9160000000000004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7-4583-B94A-E962BC6F0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8738704"/>
        <c:axId val="808738376"/>
      </c:barChart>
      <c:catAx>
        <c:axId val="8087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376"/>
        <c:crosses val="autoZero"/>
        <c:auto val="1"/>
        <c:lblAlgn val="ctr"/>
        <c:lblOffset val="100"/>
        <c:noMultiLvlLbl val="0"/>
      </c:catAx>
      <c:valAx>
        <c:axId val="80873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km/</a:t>
                </a:r>
              </a:p>
              <a:p>
                <a:pPr>
                  <a:defRPr/>
                </a:pPr>
                <a:r>
                  <a:rPr lang="en-US"/>
                  <a:t>henkilö/vrk</a:t>
                </a:r>
              </a:p>
            </c:rich>
          </c:tx>
          <c:layout>
            <c:manualLayout>
              <c:xMode val="edge"/>
              <c:yMode val="edge"/>
              <c:x val="8.4981684981684985E-2"/>
              <c:y val="0.382797098279381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808738704"/>
        <c:crosses val="autoZero"/>
        <c:crossBetween val="between"/>
      </c:valAx>
      <c:dTable>
        <c:showHorzBorder val="1"/>
        <c:showVertBorder val="0"/>
        <c:showOutline val="0"/>
        <c:showKeys val="1"/>
        <c:spPr>
          <a:noFill/>
          <a:ln w="3175" cap="flat" cmpd="sng" algn="ctr">
            <a:solidFill>
              <a:srgbClr val="8FB7CB"/>
            </a:solidFill>
            <a:round/>
          </a:ln>
          <a:effectLst/>
        </c:spPr>
      </c:dTable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190AF"/>
          </a:solidFill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6335676161284"/>
          <c:y val="0.17960582889323531"/>
          <c:w val="0.71443874884766922"/>
          <c:h val="0.801390621838537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287-9940-A8CE2794EC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287-9940-A8CE2794EC8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63-4287-9940-A8CE2794EC8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63-4287-9940-A8CE2794EC89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3-4287-9940-A8CE2794EC89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63-4287-9940-A8CE2794EC89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63-4287-9940-A8CE2794EC89}"/>
              </c:ext>
            </c:extLst>
          </c:dPt>
          <c:dLbls>
            <c:dLbl>
              <c:idx val="0"/>
              <c:layout>
                <c:manualLayout>
                  <c:x val="-0.18482972136222917"/>
                  <c:y val="-2.5719700986109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63-4287-9940-A8CE2794EC89}"/>
                </c:ext>
              </c:extLst>
            </c:dLbl>
            <c:dLbl>
              <c:idx val="1"/>
              <c:layout>
                <c:manualLayout>
                  <c:x val="0.22231166866853502"/>
                  <c:y val="-0.19025704065472829"/>
                </c:manualLayout>
              </c:layout>
              <c:tx>
                <c:rich>
                  <a:bodyPr/>
                  <a:lstStyle/>
                  <a:p>
                    <a:fld id="{94F8B7D5-FC52-4AA7-9D5D-EE99B1F47C79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  <a:fld id="{37CBEC51-005C-4709-AECA-36E855579A6D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63-4287-9940-A8CE2794EC89}"/>
                </c:ext>
              </c:extLst>
            </c:dLbl>
            <c:dLbl>
              <c:idx val="2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63-4287-9940-A8CE2794EC8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763-4287-9940-A8CE2794EC89}"/>
                </c:ext>
              </c:extLst>
            </c:dLbl>
            <c:dLbl>
              <c:idx val="5"/>
              <c:layout>
                <c:manualLayout>
                  <c:x val="7.0715905905866738E-2"/>
                  <c:y val="-2.84824392442932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763-4287-9940-A8CE2794EC89}"/>
                </c:ext>
              </c:extLst>
            </c:dLbl>
            <c:dLbl>
              <c:idx val="6"/>
              <c:layout>
                <c:manualLayout>
                  <c:x val="0.14031708744246971"/>
                  <c:y val="-1.28349158890494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763-4287-9940-A8CE2794E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KO_02!$A$19:$A$25</c:f>
              <c:strCache>
                <c:ptCount val="7"/>
                <c:pt idx="0">
                  <c:v>henkilöauto,
kuljettajana</c:v>
                </c:pt>
                <c:pt idx="1">
                  <c:v>henkilöauto,
matkustajana</c:v>
                </c:pt>
                <c:pt idx="2">
                  <c:v>bussi</c:v>
                </c:pt>
                <c:pt idx="3">
                  <c:v>juna</c:v>
                </c:pt>
                <c:pt idx="4">
                  <c:v>lentokone</c:v>
                </c:pt>
                <c:pt idx="5">
                  <c:v>vesiliikenne</c:v>
                </c:pt>
                <c:pt idx="6">
                  <c:v>muu</c:v>
                </c:pt>
              </c:strCache>
            </c:strRef>
          </c:cat>
          <c:val>
            <c:numRef>
              <c:f>KO_02!$B$19:$B$25</c:f>
              <c:numCache>
                <c:formatCode>0.0</c:formatCode>
                <c:ptCount val="7"/>
                <c:pt idx="0">
                  <c:v>47.22</c:v>
                </c:pt>
                <c:pt idx="1">
                  <c:v>27.036000000000001</c:v>
                </c:pt>
                <c:pt idx="2">
                  <c:v>7.73</c:v>
                </c:pt>
                <c:pt idx="3">
                  <c:v>9.1319999999999997</c:v>
                </c:pt>
                <c:pt idx="4">
                  <c:v>1.4019999999999999</c:v>
                </c:pt>
                <c:pt idx="5">
                  <c:v>0.17399999999999999</c:v>
                </c:pt>
                <c:pt idx="6">
                  <c:v>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63-4287-9940-A8CE2794E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50023790885783E-2"/>
          <c:y val="0.18499125401520211"/>
          <c:w val="0.71443874884766922"/>
          <c:h val="0.80139062183853782"/>
        </c:manualLayout>
      </c:layout>
      <c:pieChart>
        <c:varyColors val="1"/>
        <c:ser>
          <c:idx val="0"/>
          <c:order val="0"/>
          <c:spPr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3-432B-A893-A6D207DC976E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E3-432B-A893-A6D207DC976E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E3-432B-A893-A6D207DC976E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E3-432B-A893-A6D207DC976E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E3-432B-A893-A6D207DC976E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E3-432B-A893-A6D207DC976E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E3-432B-A893-A6D207DC976E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E3-432B-A893-A6D207DC976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3E3-432B-A893-A6D207DC976E}"/>
                </c:ext>
              </c:extLst>
            </c:dLbl>
            <c:dLbl>
              <c:idx val="1"/>
              <c:layout>
                <c:manualLayout>
                  <c:x val="-1.8781292689291032E-2"/>
                  <c:y val="5.27248248152741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E3-432B-A893-A6D207DC976E}"/>
                </c:ext>
              </c:extLst>
            </c:dLbl>
            <c:dLbl>
              <c:idx val="2"/>
              <c:layout>
                <c:manualLayout>
                  <c:x val="6.7062669797854219E-3"/>
                  <c:y val="2.69482343711901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E3-432B-A893-A6D207DC976E}"/>
                </c:ext>
              </c:extLst>
            </c:dLbl>
            <c:dLbl>
              <c:idx val="3"/>
              <c:layout>
                <c:manualLayout>
                  <c:x val="-2.0390784485272675E-2"/>
                  <c:y val="4.64459498139480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E3-432B-A893-A6D207DC9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KO_02!$A$32:$A$39</c:f>
              <c:strCache>
                <c:ptCount val="8"/>
                <c:pt idx="0">
                  <c:v>työ</c:v>
                </c:pt>
                <c:pt idx="1">
                  <c:v>koulu, opiskelu</c:v>
                </c:pt>
                <c:pt idx="2">
                  <c:v>työasia</c:v>
                </c:pt>
                <c:pt idx="3">
                  <c:v>ostos, asiointi</c:v>
                </c:pt>
                <c:pt idx="4">
                  <c:v>vierailu</c:v>
                </c:pt>
                <c:pt idx="5">
                  <c:v>mökki</c:v>
                </c:pt>
                <c:pt idx="6">
                  <c:v>matkailu</c:v>
                </c:pt>
                <c:pt idx="7">
                  <c:v>muu vapaa-aika</c:v>
                </c:pt>
              </c:strCache>
            </c:strRef>
          </c:cat>
          <c:val>
            <c:numRef>
              <c:f>KO_02!$B$32:$B$39</c:f>
              <c:numCache>
                <c:formatCode>0.0</c:formatCode>
                <c:ptCount val="8"/>
                <c:pt idx="0">
                  <c:v>13.379</c:v>
                </c:pt>
                <c:pt idx="1">
                  <c:v>2.8570000000000002</c:v>
                </c:pt>
                <c:pt idx="2">
                  <c:v>9.9469999999999992</c:v>
                </c:pt>
                <c:pt idx="3">
                  <c:v>4.8150000000000004</c:v>
                </c:pt>
                <c:pt idx="4">
                  <c:v>28.085999999999999</c:v>
                </c:pt>
                <c:pt idx="5">
                  <c:v>10.851000000000001</c:v>
                </c:pt>
                <c:pt idx="6">
                  <c:v>12.302</c:v>
                </c:pt>
                <c:pt idx="7">
                  <c:v>13.327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E3-432B-A893-A6D207DC9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11807476768105"/>
          <c:y val="3.8019772486283146E-2"/>
          <c:w val="0.81088192523231895"/>
          <c:h val="0.56738601350720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KO_02!$A$4:$B$4</c:f>
              <c:strCache>
                <c:ptCount val="2"/>
                <c:pt idx="0">
                  <c:v>työhön liittyvät</c:v>
                </c:pt>
                <c:pt idx="1">
                  <c:v>2004–2005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KO_02!$C$3:$M$3</c:f>
              <c:strCache>
                <c:ptCount val="11"/>
                <c:pt idx="0">
                  <c:v>100–150</c:v>
                </c:pt>
                <c:pt idx="1">
                  <c:v>150–200</c:v>
                </c:pt>
                <c:pt idx="2">
                  <c:v>200–250</c:v>
                </c:pt>
                <c:pt idx="3">
                  <c:v>250–300</c:v>
                </c:pt>
                <c:pt idx="4">
                  <c:v>300–350</c:v>
                </c:pt>
                <c:pt idx="5">
                  <c:v>350–400</c:v>
                </c:pt>
                <c:pt idx="6">
                  <c:v>400–450</c:v>
                </c:pt>
                <c:pt idx="7">
                  <c:v>450–500</c:v>
                </c:pt>
                <c:pt idx="8">
                  <c:v>500–550</c:v>
                </c:pt>
                <c:pt idx="9">
                  <c:v>550–600</c:v>
                </c:pt>
                <c:pt idx="10">
                  <c:v>600+</c:v>
                </c:pt>
              </c:strCache>
            </c:strRef>
          </c:cat>
          <c:val>
            <c:numRef>
              <c:f>KO_02!$C$4:$M$4</c:f>
              <c:numCache>
                <c:formatCode>0.0</c:formatCode>
                <c:ptCount val="11"/>
                <c:pt idx="0">
                  <c:v>8.0466049999999996</c:v>
                </c:pt>
                <c:pt idx="1">
                  <c:v>4.3879020000000004</c:v>
                </c:pt>
                <c:pt idx="2">
                  <c:v>1.910901</c:v>
                </c:pt>
                <c:pt idx="3">
                  <c:v>0.94655</c:v>
                </c:pt>
                <c:pt idx="4">
                  <c:v>0.84492199999999995</c:v>
                </c:pt>
                <c:pt idx="5">
                  <c:v>0.54746099999999998</c:v>
                </c:pt>
                <c:pt idx="6">
                  <c:v>0.49492000000000003</c:v>
                </c:pt>
                <c:pt idx="7">
                  <c:v>0.298541</c:v>
                </c:pt>
                <c:pt idx="8">
                  <c:v>0.21187800000000001</c:v>
                </c:pt>
                <c:pt idx="9">
                  <c:v>7.7067999999999998E-2</c:v>
                </c:pt>
                <c:pt idx="10">
                  <c:v>0.68566499999999997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A-43B7-981B-E16EAC3E5513}"/>
            </c:ext>
          </c:extLst>
        </c:ser>
        <c:ser>
          <c:idx val="1"/>
          <c:order val="1"/>
          <c:tx>
            <c:strRef>
              <c:f>KO_02!$A$5:$B$5</c:f>
              <c:strCache>
                <c:ptCount val="2"/>
                <c:pt idx="0">
                  <c:v>työhön liittyvät</c:v>
                </c:pt>
                <c:pt idx="1">
                  <c:v>2010–2011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KO_02!$C$3:$M$3</c:f>
              <c:strCache>
                <c:ptCount val="11"/>
                <c:pt idx="0">
                  <c:v>100–150</c:v>
                </c:pt>
                <c:pt idx="1">
                  <c:v>150–200</c:v>
                </c:pt>
                <c:pt idx="2">
                  <c:v>200–250</c:v>
                </c:pt>
                <c:pt idx="3">
                  <c:v>250–300</c:v>
                </c:pt>
                <c:pt idx="4">
                  <c:v>300–350</c:v>
                </c:pt>
                <c:pt idx="5">
                  <c:v>350–400</c:v>
                </c:pt>
                <c:pt idx="6">
                  <c:v>400–450</c:v>
                </c:pt>
                <c:pt idx="7">
                  <c:v>450–500</c:v>
                </c:pt>
                <c:pt idx="8">
                  <c:v>500–550</c:v>
                </c:pt>
                <c:pt idx="9">
                  <c:v>550–600</c:v>
                </c:pt>
                <c:pt idx="10">
                  <c:v>600+</c:v>
                </c:pt>
              </c:strCache>
            </c:strRef>
          </c:cat>
          <c:val>
            <c:numRef>
              <c:f>KO_02!$C$5:$M$5</c:f>
              <c:numCache>
                <c:formatCode>0.0</c:formatCode>
                <c:ptCount val="11"/>
                <c:pt idx="0">
                  <c:v>8.8525419999999997</c:v>
                </c:pt>
                <c:pt idx="1">
                  <c:v>5.5610270000000002</c:v>
                </c:pt>
                <c:pt idx="2">
                  <c:v>2.1337830000000002</c:v>
                </c:pt>
                <c:pt idx="3">
                  <c:v>1.0556540000000001</c:v>
                </c:pt>
                <c:pt idx="4">
                  <c:v>0.50002100000000005</c:v>
                </c:pt>
                <c:pt idx="5">
                  <c:v>0.41186200000000001</c:v>
                </c:pt>
                <c:pt idx="6">
                  <c:v>0.53387499999999999</c:v>
                </c:pt>
                <c:pt idx="7">
                  <c:v>0.34434199999999998</c:v>
                </c:pt>
                <c:pt idx="8">
                  <c:v>0.31750499999999998</c:v>
                </c:pt>
                <c:pt idx="9">
                  <c:v>8.0166000000000001E-2</c:v>
                </c:pt>
                <c:pt idx="10">
                  <c:v>0.74662799999999996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A-43B7-981B-E16EAC3E5513}"/>
            </c:ext>
          </c:extLst>
        </c:ser>
        <c:ser>
          <c:idx val="2"/>
          <c:order val="2"/>
          <c:tx>
            <c:strRef>
              <c:f>KO_02!$A$6:$B$6</c:f>
              <c:strCache>
                <c:ptCount val="2"/>
                <c:pt idx="0">
                  <c:v>työhön liittyvät</c:v>
                </c:pt>
                <c:pt idx="1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KO_02!$C$3:$M$3</c:f>
              <c:strCache>
                <c:ptCount val="11"/>
                <c:pt idx="0">
                  <c:v>100–150</c:v>
                </c:pt>
                <c:pt idx="1">
                  <c:v>150–200</c:v>
                </c:pt>
                <c:pt idx="2">
                  <c:v>200–250</c:v>
                </c:pt>
                <c:pt idx="3">
                  <c:v>250–300</c:v>
                </c:pt>
                <c:pt idx="4">
                  <c:v>300–350</c:v>
                </c:pt>
                <c:pt idx="5">
                  <c:v>350–400</c:v>
                </c:pt>
                <c:pt idx="6">
                  <c:v>400–450</c:v>
                </c:pt>
                <c:pt idx="7">
                  <c:v>450–500</c:v>
                </c:pt>
                <c:pt idx="8">
                  <c:v>500–550</c:v>
                </c:pt>
                <c:pt idx="9">
                  <c:v>550–600</c:v>
                </c:pt>
                <c:pt idx="10">
                  <c:v>600+</c:v>
                </c:pt>
              </c:strCache>
            </c:strRef>
          </c:cat>
          <c:val>
            <c:numRef>
              <c:f>KO_02!$C$6:$M$6</c:f>
              <c:numCache>
                <c:formatCode>0.0</c:formatCode>
                <c:ptCount val="11"/>
                <c:pt idx="0">
                  <c:v>9.7635448199999999</c:v>
                </c:pt>
                <c:pt idx="1">
                  <c:v>5.2178531599999998</c:v>
                </c:pt>
                <c:pt idx="2">
                  <c:v>2.2614712399999997</c:v>
                </c:pt>
                <c:pt idx="3">
                  <c:v>1.59030055</c:v>
                </c:pt>
                <c:pt idx="4">
                  <c:v>1.27310597</c:v>
                </c:pt>
                <c:pt idx="5">
                  <c:v>0.64281452000000006</c:v>
                </c:pt>
                <c:pt idx="6">
                  <c:v>0.82268964</c:v>
                </c:pt>
                <c:pt idx="7">
                  <c:v>0.35701737</c:v>
                </c:pt>
                <c:pt idx="8">
                  <c:v>0.48051544000000002</c:v>
                </c:pt>
                <c:pt idx="9">
                  <c:v>0.20565307000000002</c:v>
                </c:pt>
                <c:pt idx="10">
                  <c:v>0.71099646999999999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A-43B7-981B-E16EAC3E5513}"/>
            </c:ext>
          </c:extLst>
        </c:ser>
        <c:ser>
          <c:idx val="3"/>
          <c:order val="3"/>
          <c:tx>
            <c:strRef>
              <c:f>KO_02!$A$7:$B$7</c:f>
              <c:strCache>
                <c:ptCount val="2"/>
                <c:pt idx="0">
                  <c:v>muut</c:v>
                </c:pt>
                <c:pt idx="1">
                  <c:v>2004–2005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KO_02!$C$3:$M$3</c:f>
              <c:strCache>
                <c:ptCount val="11"/>
                <c:pt idx="0">
                  <c:v>100–150</c:v>
                </c:pt>
                <c:pt idx="1">
                  <c:v>150–200</c:v>
                </c:pt>
                <c:pt idx="2">
                  <c:v>200–250</c:v>
                </c:pt>
                <c:pt idx="3">
                  <c:v>250–300</c:v>
                </c:pt>
                <c:pt idx="4">
                  <c:v>300–350</c:v>
                </c:pt>
                <c:pt idx="5">
                  <c:v>350–400</c:v>
                </c:pt>
                <c:pt idx="6">
                  <c:v>400–450</c:v>
                </c:pt>
                <c:pt idx="7">
                  <c:v>450–500</c:v>
                </c:pt>
                <c:pt idx="8">
                  <c:v>500–550</c:v>
                </c:pt>
                <c:pt idx="9">
                  <c:v>550–600</c:v>
                </c:pt>
                <c:pt idx="10">
                  <c:v>600+</c:v>
                </c:pt>
              </c:strCache>
            </c:strRef>
          </c:cat>
          <c:val>
            <c:numRef>
              <c:f>KO_02!$C$7:$M$7</c:f>
              <c:numCache>
                <c:formatCode>0.0</c:formatCode>
                <c:ptCount val="11"/>
                <c:pt idx="0">
                  <c:v>25.988098000000001</c:v>
                </c:pt>
                <c:pt idx="1">
                  <c:v>14.122809</c:v>
                </c:pt>
                <c:pt idx="2">
                  <c:v>8.9201650000000008</c:v>
                </c:pt>
                <c:pt idx="3">
                  <c:v>4.8600430000000001</c:v>
                </c:pt>
                <c:pt idx="4">
                  <c:v>3.8247409999999999</c:v>
                </c:pt>
                <c:pt idx="5">
                  <c:v>3.0211269999999999</c:v>
                </c:pt>
                <c:pt idx="6">
                  <c:v>1.7590239999999999</c:v>
                </c:pt>
                <c:pt idx="7">
                  <c:v>1.3389899999999999</c:v>
                </c:pt>
                <c:pt idx="8">
                  <c:v>1.038286</c:v>
                </c:pt>
                <c:pt idx="9">
                  <c:v>0.53849400000000003</c:v>
                </c:pt>
                <c:pt idx="10">
                  <c:v>2.2806920000000002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DA-43B7-981B-E16EAC3E5513}"/>
            </c:ext>
          </c:extLst>
        </c:ser>
        <c:ser>
          <c:idx val="4"/>
          <c:order val="4"/>
          <c:tx>
            <c:strRef>
              <c:f>KO_02!$A$8:$B$8</c:f>
              <c:strCache>
                <c:ptCount val="2"/>
                <c:pt idx="0">
                  <c:v>muut</c:v>
                </c:pt>
                <c:pt idx="1">
                  <c:v>2010–2011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KO_02!$C$3:$M$3</c:f>
              <c:strCache>
                <c:ptCount val="11"/>
                <c:pt idx="0">
                  <c:v>100–150</c:v>
                </c:pt>
                <c:pt idx="1">
                  <c:v>150–200</c:v>
                </c:pt>
                <c:pt idx="2">
                  <c:v>200–250</c:v>
                </c:pt>
                <c:pt idx="3">
                  <c:v>250–300</c:v>
                </c:pt>
                <c:pt idx="4">
                  <c:v>300–350</c:v>
                </c:pt>
                <c:pt idx="5">
                  <c:v>350–400</c:v>
                </c:pt>
                <c:pt idx="6">
                  <c:v>400–450</c:v>
                </c:pt>
                <c:pt idx="7">
                  <c:v>450–500</c:v>
                </c:pt>
                <c:pt idx="8">
                  <c:v>500–550</c:v>
                </c:pt>
                <c:pt idx="9">
                  <c:v>550–600</c:v>
                </c:pt>
                <c:pt idx="10">
                  <c:v>600+</c:v>
                </c:pt>
              </c:strCache>
            </c:strRef>
          </c:cat>
          <c:val>
            <c:numRef>
              <c:f>KO_02!$C$8:$M$8</c:f>
              <c:numCache>
                <c:formatCode>0.0</c:formatCode>
                <c:ptCount val="11"/>
                <c:pt idx="0">
                  <c:v>30.324383000000001</c:v>
                </c:pt>
                <c:pt idx="1">
                  <c:v>17.032882000000001</c:v>
                </c:pt>
                <c:pt idx="2">
                  <c:v>10.2151</c:v>
                </c:pt>
                <c:pt idx="3">
                  <c:v>6.1228769999999999</c:v>
                </c:pt>
                <c:pt idx="4">
                  <c:v>4.1766459999999999</c:v>
                </c:pt>
                <c:pt idx="5">
                  <c:v>2.9397289999999998</c:v>
                </c:pt>
                <c:pt idx="6">
                  <c:v>2.4399410000000001</c:v>
                </c:pt>
                <c:pt idx="7">
                  <c:v>1.154417</c:v>
                </c:pt>
                <c:pt idx="8">
                  <c:v>1.2257880000000001</c:v>
                </c:pt>
                <c:pt idx="9">
                  <c:v>0.55287200000000003</c:v>
                </c:pt>
                <c:pt idx="10">
                  <c:v>3.0185040000000001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DA-43B7-981B-E16EAC3E5513}"/>
            </c:ext>
          </c:extLst>
        </c:ser>
        <c:ser>
          <c:idx val="5"/>
          <c:order val="5"/>
          <c:tx>
            <c:strRef>
              <c:f>KO_02!$A$9:$B$9</c:f>
              <c:strCache>
                <c:ptCount val="2"/>
                <c:pt idx="0">
                  <c:v>muut</c:v>
                </c:pt>
                <c:pt idx="1">
                  <c:v>2016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KO_02!$C$3:$M$3</c:f>
              <c:strCache>
                <c:ptCount val="11"/>
                <c:pt idx="0">
                  <c:v>100–150</c:v>
                </c:pt>
                <c:pt idx="1">
                  <c:v>150–200</c:v>
                </c:pt>
                <c:pt idx="2">
                  <c:v>200–250</c:v>
                </c:pt>
                <c:pt idx="3">
                  <c:v>250–300</c:v>
                </c:pt>
                <c:pt idx="4">
                  <c:v>300–350</c:v>
                </c:pt>
                <c:pt idx="5">
                  <c:v>350–400</c:v>
                </c:pt>
                <c:pt idx="6">
                  <c:v>400–450</c:v>
                </c:pt>
                <c:pt idx="7">
                  <c:v>450–500</c:v>
                </c:pt>
                <c:pt idx="8">
                  <c:v>500–550</c:v>
                </c:pt>
                <c:pt idx="9">
                  <c:v>550–600</c:v>
                </c:pt>
                <c:pt idx="10">
                  <c:v>600+</c:v>
                </c:pt>
              </c:strCache>
            </c:strRef>
          </c:cat>
          <c:val>
            <c:numRef>
              <c:f>KO_02!$C$9:$M$9</c:f>
              <c:numCache>
                <c:formatCode>0.0</c:formatCode>
                <c:ptCount val="11"/>
                <c:pt idx="0">
                  <c:v>23.224446609999998</c:v>
                </c:pt>
                <c:pt idx="1">
                  <c:v>16.060629779999999</c:v>
                </c:pt>
                <c:pt idx="2">
                  <c:v>9.35859022</c:v>
                </c:pt>
                <c:pt idx="3">
                  <c:v>5.4924945999999997</c:v>
                </c:pt>
                <c:pt idx="4">
                  <c:v>5.1893784199999997</c:v>
                </c:pt>
                <c:pt idx="5">
                  <c:v>3.4207646199999999</c:v>
                </c:pt>
                <c:pt idx="6">
                  <c:v>2.5049503399999997</c:v>
                </c:pt>
                <c:pt idx="7">
                  <c:v>1.3918487900000001</c:v>
                </c:pt>
                <c:pt idx="8">
                  <c:v>1.1223739399999999</c:v>
                </c:pt>
                <c:pt idx="9">
                  <c:v>0.75041044999999995</c:v>
                </c:pt>
                <c:pt idx="10">
                  <c:v>3.7222947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DA-43B7-981B-E16EAC3E5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903824"/>
        <c:axId val="699905136"/>
      </c:barChart>
      <c:catAx>
        <c:axId val="69990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905136"/>
        <c:crosses val="autoZero"/>
        <c:auto val="1"/>
        <c:lblAlgn val="ctr"/>
        <c:lblOffset val="100"/>
        <c:noMultiLvlLbl val="0"/>
      </c:catAx>
      <c:valAx>
        <c:axId val="69990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miljoonaa</a:t>
                </a:r>
              </a:p>
              <a:p>
                <a:pPr>
                  <a:defRPr/>
                </a:pPr>
                <a:r>
                  <a:rPr lang="en-US"/>
                  <a:t> matkaa </a:t>
                </a:r>
              </a:p>
              <a:p>
                <a:pPr>
                  <a:defRPr/>
                </a:pPr>
                <a:r>
                  <a:rPr lang="en-US"/>
                  <a:t>vuodessa</a:t>
                </a:r>
              </a:p>
            </c:rich>
          </c:tx>
          <c:layout>
            <c:manualLayout>
              <c:xMode val="edge"/>
              <c:yMode val="edge"/>
              <c:x val="4.2792792792792793E-2"/>
              <c:y val="0.24245653730919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90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Yöpymiset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KO_K04!$C$7:$C$8</c:f>
              <c:strCache>
                <c:ptCount val="2"/>
                <c:pt idx="0">
                  <c:v>milj. matkaa</c:v>
                </c:pt>
                <c:pt idx="1">
                  <c:v>vuodessa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2419296270647158E-3"/>
                  <c:y val="7.5059444299038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6-41F1-A81E-58CAEAB0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KO_K04!$B$9:$B$14</c:f>
              <c:strCache>
                <c:ptCount val="6"/>
                <c:pt idx="0">
                  <c:v>ei yöpymisiä</c:v>
                </c:pt>
                <c:pt idx="1">
                  <c:v>1 yö</c:v>
                </c:pt>
                <c:pt idx="2">
                  <c:v>2 yötä</c:v>
                </c:pt>
                <c:pt idx="3">
                  <c:v>3 yötä</c:v>
                </c:pt>
                <c:pt idx="4">
                  <c:v>4 yötä</c:v>
                </c:pt>
                <c:pt idx="5">
                  <c:v>yli 4 yötä</c:v>
                </c:pt>
              </c:strCache>
            </c:strRef>
          </c:cat>
          <c:val>
            <c:numRef>
              <c:f>KO_K04!$C$9:$C$14</c:f>
              <c:numCache>
                <c:formatCode>0.0</c:formatCode>
                <c:ptCount val="6"/>
                <c:pt idx="0">
                  <c:v>27.05612</c:v>
                </c:pt>
                <c:pt idx="1">
                  <c:v>8.7936099999999993</c:v>
                </c:pt>
                <c:pt idx="2">
                  <c:v>9.1154499999999992</c:v>
                </c:pt>
                <c:pt idx="3">
                  <c:v>4.4313200000000004</c:v>
                </c:pt>
                <c:pt idx="4">
                  <c:v>2.38449</c:v>
                </c:pt>
                <c:pt idx="5">
                  <c:v>3.6546099999999999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6-41F1-A81E-58CAEAB062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14008240"/>
        <c:axId val="614001024"/>
      </c:barChart>
      <c:catAx>
        <c:axId val="6140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4001024"/>
        <c:crosses val="autoZero"/>
        <c:auto val="1"/>
        <c:lblAlgn val="ctr"/>
        <c:lblOffset val="100"/>
        <c:noMultiLvlLbl val="0"/>
      </c:catAx>
      <c:valAx>
        <c:axId val="61400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miljoonaa meno-paluumatkaa vuodessa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40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KO_04!$A$22</c:f>
              <c:strCache>
                <c:ptCount val="1"/>
                <c:pt idx="0">
                  <c:v>1 yö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KO_04!$B$21:$J$21</c:f>
              <c:strCache>
                <c:ptCount val="9"/>
                <c:pt idx="0">
                  <c:v>hotellissa, motellissa, tai vuokrattavassa loma-asunnossa, vuokrahuoneistossa tai vuokramökissä</c:v>
                </c:pt>
                <c:pt idx="1">
                  <c:v>kesämökillä tai muussa vapaa-ajan asunnossa (omassa, suvun tai tuttavan)</c:v>
                </c:pt>
                <c:pt idx="2">
                  <c:v>vierailupaikassa sukulaisten tai ystävien luona</c:v>
                </c:pt>
                <c:pt idx="3">
                  <c:v>kakkosasunnossa</c:v>
                </c:pt>
                <c:pt idx="4">
                  <c:v>asuntolassa</c:v>
                </c:pt>
                <c:pt idx="5">
                  <c:v>leirintäalueella</c:v>
                </c:pt>
                <c:pt idx="6">
                  <c:v>luonnossa</c:v>
                </c:pt>
                <c:pt idx="7">
                  <c:v>laivalla,  lentokoneessa, matkailuautossa, veneessä, junassa tms.</c:v>
                </c:pt>
                <c:pt idx="8">
                  <c:v>muualla</c:v>
                </c:pt>
              </c:strCache>
            </c:strRef>
          </c:cat>
          <c:val>
            <c:numRef>
              <c:f>KO_04!$B$22:$J$22</c:f>
              <c:numCache>
                <c:formatCode>0.0</c:formatCode>
                <c:ptCount val="9"/>
                <c:pt idx="0">
                  <c:v>2.4780000000000002</c:v>
                </c:pt>
                <c:pt idx="1">
                  <c:v>0.92700000000000005</c:v>
                </c:pt>
                <c:pt idx="2">
                  <c:v>4.2370000000000001</c:v>
                </c:pt>
                <c:pt idx="3">
                  <c:v>0.123</c:v>
                </c:pt>
                <c:pt idx="4">
                  <c:v>5.6000000000000001E-2</c:v>
                </c:pt>
                <c:pt idx="5">
                  <c:v>0.13300000000000001</c:v>
                </c:pt>
                <c:pt idx="6">
                  <c:v>0.02</c:v>
                </c:pt>
                <c:pt idx="7">
                  <c:v>0.35499999999999998</c:v>
                </c:pt>
                <c:pt idx="8">
                  <c:v>0.46500000000000002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9-4DC0-A7C2-2FE2AD069755}"/>
            </c:ext>
          </c:extLst>
        </c:ser>
        <c:ser>
          <c:idx val="1"/>
          <c:order val="1"/>
          <c:tx>
            <c:strRef>
              <c:f>KO_04!$A$23</c:f>
              <c:strCache>
                <c:ptCount val="1"/>
                <c:pt idx="0">
                  <c:v>2 yötä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KO_04!$B$21:$J$21</c:f>
              <c:strCache>
                <c:ptCount val="9"/>
                <c:pt idx="0">
                  <c:v>hotellissa, motellissa, tai vuokrattavassa loma-asunnossa, vuokrahuoneistossa tai vuokramökissä</c:v>
                </c:pt>
                <c:pt idx="1">
                  <c:v>kesämökillä tai muussa vapaa-ajan asunnossa (omassa, suvun tai tuttavan)</c:v>
                </c:pt>
                <c:pt idx="2">
                  <c:v>vierailupaikassa sukulaisten tai ystävien luona</c:v>
                </c:pt>
                <c:pt idx="3">
                  <c:v>kakkosasunnossa</c:v>
                </c:pt>
                <c:pt idx="4">
                  <c:v>asuntolassa</c:v>
                </c:pt>
                <c:pt idx="5">
                  <c:v>leirintäalueella</c:v>
                </c:pt>
                <c:pt idx="6">
                  <c:v>luonnossa</c:v>
                </c:pt>
                <c:pt idx="7">
                  <c:v>laivalla,  lentokoneessa, matkailuautossa, veneessä, junassa tms.</c:v>
                </c:pt>
                <c:pt idx="8">
                  <c:v>muualla</c:v>
                </c:pt>
              </c:strCache>
            </c:strRef>
          </c:cat>
          <c:val>
            <c:numRef>
              <c:f>KO_04!$B$23:$J$23</c:f>
              <c:numCache>
                <c:formatCode>0.0</c:formatCode>
                <c:ptCount val="9"/>
                <c:pt idx="0">
                  <c:v>3.532</c:v>
                </c:pt>
                <c:pt idx="1">
                  <c:v>4.3220000000000001</c:v>
                </c:pt>
                <c:pt idx="2">
                  <c:v>8.3740000000000006</c:v>
                </c:pt>
                <c:pt idx="3">
                  <c:v>0.432</c:v>
                </c:pt>
                <c:pt idx="4">
                  <c:v>6.4000000000000001E-2</c:v>
                </c:pt>
                <c:pt idx="5">
                  <c:v>0.376</c:v>
                </c:pt>
                <c:pt idx="6">
                  <c:v>0.16200000000000001</c:v>
                </c:pt>
                <c:pt idx="7">
                  <c:v>0.58599999999999997</c:v>
                </c:pt>
                <c:pt idx="8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9-4DC0-A7C2-2FE2AD069755}"/>
            </c:ext>
          </c:extLst>
        </c:ser>
        <c:ser>
          <c:idx val="2"/>
          <c:order val="2"/>
          <c:tx>
            <c:strRef>
              <c:f>KO_04!$A$24</c:f>
              <c:strCache>
                <c:ptCount val="1"/>
                <c:pt idx="0">
                  <c:v>3 yötä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KO_04!$B$21:$J$21</c:f>
              <c:strCache>
                <c:ptCount val="9"/>
                <c:pt idx="0">
                  <c:v>hotellissa, motellissa, tai vuokrattavassa loma-asunnossa, vuokrahuoneistossa tai vuokramökissä</c:v>
                </c:pt>
                <c:pt idx="1">
                  <c:v>kesämökillä tai muussa vapaa-ajan asunnossa (omassa, suvun tai tuttavan)</c:v>
                </c:pt>
                <c:pt idx="2">
                  <c:v>vierailupaikassa sukulaisten tai ystävien luona</c:v>
                </c:pt>
                <c:pt idx="3">
                  <c:v>kakkosasunnossa</c:v>
                </c:pt>
                <c:pt idx="4">
                  <c:v>asuntolassa</c:v>
                </c:pt>
                <c:pt idx="5">
                  <c:v>leirintäalueella</c:v>
                </c:pt>
                <c:pt idx="6">
                  <c:v>luonnossa</c:v>
                </c:pt>
                <c:pt idx="7">
                  <c:v>laivalla,  lentokoneessa, matkailuautossa, veneessä, junassa tms.</c:v>
                </c:pt>
                <c:pt idx="8">
                  <c:v>muualla</c:v>
                </c:pt>
              </c:strCache>
            </c:strRef>
          </c:cat>
          <c:val>
            <c:numRef>
              <c:f>KO_04!$B$24:$J$24</c:f>
              <c:numCache>
                <c:formatCode>0.0</c:formatCode>
                <c:ptCount val="9"/>
                <c:pt idx="0">
                  <c:v>1.8719999999999999</c:v>
                </c:pt>
                <c:pt idx="1">
                  <c:v>3.141</c:v>
                </c:pt>
                <c:pt idx="2">
                  <c:v>5.8410000000000002</c:v>
                </c:pt>
                <c:pt idx="3">
                  <c:v>1.2869999999999999</c:v>
                </c:pt>
                <c:pt idx="4">
                  <c:v>3.6000000000000004E-2</c:v>
                </c:pt>
                <c:pt idx="5">
                  <c:v>9.9000000000000005E-2</c:v>
                </c:pt>
                <c:pt idx="6">
                  <c:v>0.186</c:v>
                </c:pt>
                <c:pt idx="7">
                  <c:v>0.26700000000000002</c:v>
                </c:pt>
                <c:pt idx="8">
                  <c:v>0.56400000000000006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B9-4DC0-A7C2-2FE2AD069755}"/>
            </c:ext>
          </c:extLst>
        </c:ser>
        <c:ser>
          <c:idx val="3"/>
          <c:order val="3"/>
          <c:tx>
            <c:strRef>
              <c:f>KO_04!$A$25</c:f>
              <c:strCache>
                <c:ptCount val="1"/>
                <c:pt idx="0">
                  <c:v>4 yötä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KO_04!$B$21:$J$21</c:f>
              <c:strCache>
                <c:ptCount val="9"/>
                <c:pt idx="0">
                  <c:v>hotellissa, motellissa, tai vuokrattavassa loma-asunnossa, vuokrahuoneistossa tai vuokramökissä</c:v>
                </c:pt>
                <c:pt idx="1">
                  <c:v>kesämökillä tai muussa vapaa-ajan asunnossa (omassa, suvun tai tuttavan)</c:v>
                </c:pt>
                <c:pt idx="2">
                  <c:v>vierailupaikassa sukulaisten tai ystävien luona</c:v>
                </c:pt>
                <c:pt idx="3">
                  <c:v>kakkosasunnossa</c:v>
                </c:pt>
                <c:pt idx="4">
                  <c:v>asuntolassa</c:v>
                </c:pt>
                <c:pt idx="5">
                  <c:v>leirintäalueella</c:v>
                </c:pt>
                <c:pt idx="6">
                  <c:v>luonnossa</c:v>
                </c:pt>
                <c:pt idx="7">
                  <c:v>laivalla,  lentokoneessa, matkailuautossa, veneessä, junassa tms.</c:v>
                </c:pt>
                <c:pt idx="8">
                  <c:v>muualla</c:v>
                </c:pt>
              </c:strCache>
            </c:strRef>
          </c:cat>
          <c:val>
            <c:numRef>
              <c:f>KO_04!$B$25:$J$25</c:f>
              <c:numCache>
                <c:formatCode>0.0</c:formatCode>
                <c:ptCount val="9"/>
                <c:pt idx="0">
                  <c:v>2.3039999999999998</c:v>
                </c:pt>
                <c:pt idx="1">
                  <c:v>2.1840000000000002</c:v>
                </c:pt>
                <c:pt idx="2">
                  <c:v>3.028</c:v>
                </c:pt>
                <c:pt idx="3">
                  <c:v>0.7</c:v>
                </c:pt>
                <c:pt idx="4">
                  <c:v>0.40400000000000003</c:v>
                </c:pt>
                <c:pt idx="5">
                  <c:v>0.29599999999999999</c:v>
                </c:pt>
                <c:pt idx="6">
                  <c:v>0</c:v>
                </c:pt>
                <c:pt idx="7">
                  <c:v>0.188</c:v>
                </c:pt>
                <c:pt idx="8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B9-4DC0-A7C2-2FE2AD069755}"/>
            </c:ext>
          </c:extLst>
        </c:ser>
        <c:ser>
          <c:idx val="4"/>
          <c:order val="4"/>
          <c:tx>
            <c:strRef>
              <c:f>KO_04!$A$26</c:f>
              <c:strCache>
                <c:ptCount val="1"/>
                <c:pt idx="0">
                  <c:v>yli 4 yötä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KO_04!$B$21:$J$21</c:f>
              <c:strCache>
                <c:ptCount val="9"/>
                <c:pt idx="0">
                  <c:v>hotellissa, motellissa, tai vuokrattavassa loma-asunnossa, vuokrahuoneistossa tai vuokramökissä</c:v>
                </c:pt>
                <c:pt idx="1">
                  <c:v>kesämökillä tai muussa vapaa-ajan asunnossa (omassa, suvun tai tuttavan)</c:v>
                </c:pt>
                <c:pt idx="2">
                  <c:v>vierailupaikassa sukulaisten tai ystävien luona</c:v>
                </c:pt>
                <c:pt idx="3">
                  <c:v>kakkosasunnossa</c:v>
                </c:pt>
                <c:pt idx="4">
                  <c:v>asuntolassa</c:v>
                </c:pt>
                <c:pt idx="5">
                  <c:v>leirintäalueella</c:v>
                </c:pt>
                <c:pt idx="6">
                  <c:v>luonnossa</c:v>
                </c:pt>
                <c:pt idx="7">
                  <c:v>laivalla,  lentokoneessa, matkailuautossa, veneessä, junassa tms.</c:v>
                </c:pt>
                <c:pt idx="8">
                  <c:v>muualla</c:v>
                </c:pt>
              </c:strCache>
            </c:strRef>
          </c:cat>
          <c:val>
            <c:numRef>
              <c:f>KO_04!$B$26:$J$26</c:f>
              <c:numCache>
                <c:formatCode>0.0</c:formatCode>
                <c:ptCount val="9"/>
                <c:pt idx="0">
                  <c:v>6.0305123200000006</c:v>
                </c:pt>
                <c:pt idx="1">
                  <c:v>10.044796120000001</c:v>
                </c:pt>
                <c:pt idx="2">
                  <c:v>9.8281029000000011</c:v>
                </c:pt>
                <c:pt idx="3">
                  <c:v>1.673672</c:v>
                </c:pt>
                <c:pt idx="4">
                  <c:v>0.24208102000000001</c:v>
                </c:pt>
                <c:pt idx="5">
                  <c:v>0.29963664000000001</c:v>
                </c:pt>
                <c:pt idx="6">
                  <c:v>0.15489141999999997</c:v>
                </c:pt>
                <c:pt idx="7">
                  <c:v>1.0992016900000001</c:v>
                </c:pt>
                <c:pt idx="8">
                  <c:v>1.31780439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B9-4DC0-A7C2-2FE2AD069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591232"/>
        <c:axId val="206600088"/>
      </c:barChart>
      <c:catAx>
        <c:axId val="206591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600088"/>
        <c:crosses val="autoZero"/>
        <c:auto val="1"/>
        <c:lblAlgn val="ctr"/>
        <c:lblOffset val="100"/>
        <c:noMultiLvlLbl val="0"/>
      </c:catAx>
      <c:valAx>
        <c:axId val="2066000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yöpymisten määrä vuodessa (milj. yöpymistä)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9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6932922044539"/>
          <c:y val="0.2175861816155662"/>
          <c:w val="0.68614277322983352"/>
          <c:h val="0.676559773603718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8F-4735-A405-0431900C7A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8F-4735-A405-0431900C7A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8F-4735-A405-0431900C7A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8F-4735-A405-0431900C7A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'Rd09'!$A$2:$A$5</c:f>
              <c:strCache>
                <c:ptCount val="4"/>
                <c:pt idx="0">
                  <c:v>omakotitalo</c:v>
                </c:pt>
                <c:pt idx="1">
                  <c:v>rivi- ja paritalo</c:v>
                </c:pt>
                <c:pt idx="2">
                  <c:v>kerrostalo</c:v>
                </c:pt>
                <c:pt idx="3">
                  <c:v>muu asumismuoto</c:v>
                </c:pt>
              </c:strCache>
            </c:strRef>
          </c:cat>
          <c:val>
            <c:numRef>
              <c:f>'Rd09'!$B$2:$B$5</c:f>
              <c:numCache>
                <c:formatCode>General</c:formatCode>
                <c:ptCount val="4"/>
                <c:pt idx="0">
                  <c:v>1038419.3</c:v>
                </c:pt>
                <c:pt idx="1">
                  <c:v>436948.93599999999</c:v>
                </c:pt>
                <c:pt idx="2">
                  <c:v>1064111.08</c:v>
                </c:pt>
                <c:pt idx="3">
                  <c:v>42460.851300000002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8F-4735-A405-0431900C7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40580561758135E-2"/>
          <c:y val="0.1825338180156531"/>
          <c:w val="0.72517202497702238"/>
          <c:h val="0.76962639585169434"/>
        </c:manualLayout>
      </c:layout>
      <c:pieChart>
        <c:varyColors val="1"/>
        <c:ser>
          <c:idx val="0"/>
          <c:order val="0"/>
          <c:tx>
            <c:strRef>
              <c:f>'U01'!$B$14:$B$15</c:f>
              <c:strCache>
                <c:ptCount val="2"/>
                <c:pt idx="0">
                  <c:v>milj. matkaa</c:v>
                </c:pt>
                <c:pt idx="1">
                  <c:v>vuodessa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65-4395-A010-839A518BDA7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65-4395-A010-839A518BDA7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65-4395-A010-839A518BDA7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65-4395-A010-839A518BDA7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65-4395-A010-839A518BDA7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65-4395-A010-839A518BDA7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65-4395-A010-839A518BDA70}"/>
              </c:ext>
            </c:extLst>
          </c:dPt>
          <c:dLbls>
            <c:dLbl>
              <c:idx val="0"/>
              <c:layout>
                <c:manualLayout>
                  <c:x val="-2.2625448028673837E-3"/>
                  <c:y val="6.29678066288392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65-4395-A010-839A518BDA70}"/>
                </c:ext>
              </c:extLst>
            </c:dLbl>
            <c:dLbl>
              <c:idx val="1"/>
              <c:layout>
                <c:manualLayout>
                  <c:x val="-3.3110101749889609E-4"/>
                  <c:y val="6.0936104298438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65-4395-A010-839A518BDA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EB65-4395-A010-839A518BDA7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EB65-4395-A010-839A518BDA70}"/>
                </c:ext>
              </c:extLst>
            </c:dLbl>
            <c:dLbl>
              <c:idx val="6"/>
              <c:layout>
                <c:manualLayout>
                  <c:x val="1.1687155146295938E-2"/>
                  <c:y val="5.66619336517361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B65-4395-A010-839A518BD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'U01'!$A$16:$A$22</c:f>
              <c:strCache>
                <c:ptCount val="7"/>
                <c:pt idx="0">
                  <c:v>henkilöauto,
kuljettajana</c:v>
                </c:pt>
                <c:pt idx="1">
                  <c:v>henkilöauto,
matkustajana</c:v>
                </c:pt>
                <c:pt idx="2">
                  <c:v>bussi</c:v>
                </c:pt>
                <c:pt idx="3">
                  <c:v>juna</c:v>
                </c:pt>
                <c:pt idx="4">
                  <c:v>lentokone</c:v>
                </c:pt>
                <c:pt idx="5">
                  <c:v>vesiliikenne</c:v>
                </c:pt>
                <c:pt idx="6">
                  <c:v>muu</c:v>
                </c:pt>
              </c:strCache>
            </c:strRef>
          </c:cat>
          <c:val>
            <c:numRef>
              <c:f>'U01'!$B$16:$B$22</c:f>
              <c:numCache>
                <c:formatCode>0.0</c:formatCode>
                <c:ptCount val="7"/>
                <c:pt idx="0">
                  <c:v>1.544</c:v>
                </c:pt>
                <c:pt idx="1">
                  <c:v>1.3819999999999999</c:v>
                </c:pt>
                <c:pt idx="2">
                  <c:v>0.875</c:v>
                </c:pt>
                <c:pt idx="3">
                  <c:v>0.38200000000000001</c:v>
                </c:pt>
                <c:pt idx="4">
                  <c:v>6.4080000000000004</c:v>
                </c:pt>
                <c:pt idx="5">
                  <c:v>3.363</c:v>
                </c:pt>
                <c:pt idx="6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B65-4395-A010-839A518BD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40580561758135E-2"/>
          <c:y val="0.17742526529277439"/>
          <c:w val="0.72998550271468787"/>
          <c:h val="0.77473494857457315"/>
        </c:manualLayout>
      </c:layout>
      <c:pieChart>
        <c:varyColors val="1"/>
        <c:ser>
          <c:idx val="0"/>
          <c:order val="0"/>
          <c:tx>
            <c:strRef>
              <c:f>'U01'!$B$14:$B$15</c:f>
              <c:strCache>
                <c:ptCount val="2"/>
                <c:pt idx="0">
                  <c:v>milj. matkaa</c:v>
                </c:pt>
                <c:pt idx="1">
                  <c:v>vuodessa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C9-4E85-84BA-BEE369CE0FC6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9-4E85-84BA-BEE369CE0FC6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C9-4E85-84BA-BEE369CE0FC6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C9-4E85-84BA-BEE369CE0FC6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C9-4E85-84BA-BEE369CE0FC6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C9-4E85-84BA-BEE369CE0FC6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C9-4E85-84BA-BEE369CE0FC6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C9-4E85-84BA-BEE369CE0FC6}"/>
              </c:ext>
            </c:extLst>
          </c:dPt>
          <c:dLbls>
            <c:dLbl>
              <c:idx val="7"/>
              <c:layout>
                <c:manualLayout>
                  <c:x val="2.9176728327562112E-2"/>
                  <c:y val="2.59736624766553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1C9-4E85-84BA-BEE369CE0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'U01'!$A$31:$A$38</c:f>
              <c:strCache>
                <c:ptCount val="8"/>
                <c:pt idx="1">
                  <c:v>koulutus</c:v>
                </c:pt>
                <c:pt idx="2">
                  <c:v>työhön liittyvä</c:v>
                </c:pt>
                <c:pt idx="3">
                  <c:v>ostos, asiointi</c:v>
                </c:pt>
                <c:pt idx="4">
                  <c:v>vierailu</c:v>
                </c:pt>
                <c:pt idx="5">
                  <c:v>mökki</c:v>
                </c:pt>
                <c:pt idx="6">
                  <c:v>matkailu</c:v>
                </c:pt>
                <c:pt idx="7">
                  <c:v>muu vapaa-aika</c:v>
                </c:pt>
              </c:strCache>
            </c:strRef>
          </c:cat>
          <c:val>
            <c:numRef>
              <c:f>'U01'!$B$31:$B$38</c:f>
              <c:numCache>
                <c:formatCode>0.0</c:formatCode>
                <c:ptCount val="8"/>
                <c:pt idx="1">
                  <c:v>0.122</c:v>
                </c:pt>
                <c:pt idx="2">
                  <c:v>2.4779999999999998</c:v>
                </c:pt>
                <c:pt idx="3">
                  <c:v>0.49399999999999999</c:v>
                </c:pt>
                <c:pt idx="4">
                  <c:v>1.2410000000000001</c:v>
                </c:pt>
                <c:pt idx="5">
                  <c:v>0.09</c:v>
                </c:pt>
                <c:pt idx="6">
                  <c:v>8.6950000000000003</c:v>
                </c:pt>
                <c:pt idx="7">
                  <c:v>1.2030000000000001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C9-4E85-84BA-BEE369CE0F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'U01'!$B$45:$B$46</c:f>
              <c:strCache>
                <c:ptCount val="2"/>
                <c:pt idx="0">
                  <c:v>milj. matkaa</c:v>
                </c:pt>
                <c:pt idx="1">
                  <c:v>vuodessa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'U01'!$A$47:$A$52</c:f>
              <c:strCache>
                <c:ptCount val="6"/>
                <c:pt idx="0">
                  <c:v>ei yöpymisiä</c:v>
                </c:pt>
                <c:pt idx="1">
                  <c:v>1 yö</c:v>
                </c:pt>
                <c:pt idx="2">
                  <c:v>2 yötä</c:v>
                </c:pt>
                <c:pt idx="3">
                  <c:v>3 yötä</c:v>
                </c:pt>
                <c:pt idx="4">
                  <c:v>4 yötä</c:v>
                </c:pt>
                <c:pt idx="5">
                  <c:v>yli 4 yötä</c:v>
                </c:pt>
              </c:strCache>
            </c:strRef>
          </c:cat>
          <c:val>
            <c:numRef>
              <c:f>'U01'!$B$47:$B$52</c:f>
              <c:numCache>
                <c:formatCode>0.0</c:formatCode>
                <c:ptCount val="6"/>
                <c:pt idx="0">
                  <c:v>0.95931999999999995</c:v>
                </c:pt>
                <c:pt idx="1">
                  <c:v>1.02138</c:v>
                </c:pt>
                <c:pt idx="2">
                  <c:v>1.28152</c:v>
                </c:pt>
                <c:pt idx="3">
                  <c:v>0.76615</c:v>
                </c:pt>
                <c:pt idx="4">
                  <c:v>0.44782</c:v>
                </c:pt>
                <c:pt idx="5">
                  <c:v>2.2197900000000002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E-4939-B5CE-776983BF19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14008240"/>
        <c:axId val="614001024"/>
      </c:barChart>
      <c:catAx>
        <c:axId val="6140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614001024"/>
        <c:crosses val="autoZero"/>
        <c:auto val="1"/>
        <c:lblAlgn val="ctr"/>
        <c:lblOffset val="100"/>
        <c:noMultiLvlLbl val="0"/>
      </c:catAx>
      <c:valAx>
        <c:axId val="614001024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rgbClr val="8FB7CB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fi-FI"/>
                  <a:t>miljoonaa matkaa vuodessa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614008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43497593704116E-2"/>
          <c:y val="0.1647537357148095"/>
          <c:w val="0.81679549650801453"/>
          <c:h val="0.75323190721042199"/>
        </c:manualLayout>
      </c:layout>
      <c:ofPieChart>
        <c:ofPieType val="bar"/>
        <c:varyColors val="1"/>
        <c:ser>
          <c:idx val="0"/>
          <c:order val="0"/>
          <c:spPr>
            <a:ln w="635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4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6-4E6C-BB12-6A1F6FDF7F07}"/>
              </c:ext>
            </c:extLst>
          </c:dPt>
          <c:dPt>
            <c:idx val="1"/>
            <c:bubble3D val="0"/>
            <c:spPr>
              <a:solidFill>
                <a:schemeClr val="accent5">
                  <a:shade val="51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6-4E6C-BB12-6A1F6FDF7F07}"/>
              </c:ext>
            </c:extLst>
          </c:dPt>
          <c:dPt>
            <c:idx val="2"/>
            <c:bubble3D val="0"/>
            <c:spPr>
              <a:solidFill>
                <a:schemeClr val="accent5">
                  <a:shade val="62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6-4E6C-BB12-6A1F6FDF7F07}"/>
              </c:ext>
            </c:extLst>
          </c:dPt>
          <c:dPt>
            <c:idx val="3"/>
            <c:bubble3D val="0"/>
            <c:spPr>
              <a:solidFill>
                <a:schemeClr val="accent5">
                  <a:shade val="73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6-4E6C-BB12-6A1F6FDF7F07}"/>
              </c:ext>
            </c:extLst>
          </c:dPt>
          <c:dPt>
            <c:idx val="4"/>
            <c:bubble3D val="0"/>
            <c:spPr>
              <a:solidFill>
                <a:schemeClr val="accent5">
                  <a:shade val="83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6-4E6C-BB12-6A1F6FDF7F07}"/>
              </c:ext>
            </c:extLst>
          </c:dPt>
          <c:dPt>
            <c:idx val="5"/>
            <c:bubble3D val="0"/>
            <c:spPr>
              <a:solidFill>
                <a:schemeClr val="accent5">
                  <a:shade val="94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C6-4E6C-BB12-6A1F6FDF7F07}"/>
              </c:ext>
            </c:extLst>
          </c:dPt>
          <c:dPt>
            <c:idx val="6"/>
            <c:bubble3D val="0"/>
            <c:spPr>
              <a:solidFill>
                <a:schemeClr val="accent5">
                  <a:tint val="95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C6-4E6C-BB12-6A1F6FDF7F07}"/>
              </c:ext>
            </c:extLst>
          </c:dPt>
          <c:dPt>
            <c:idx val="7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DC6-4E6C-BB12-6A1F6FDF7F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DC6-4E6C-BB12-6A1F6FDF7F07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DC6-4E6C-BB12-6A1F6FDF7F07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DC6-4E6C-BB12-6A1F6FDF7F07}"/>
              </c:ext>
            </c:extLst>
          </c:dPt>
          <c:dPt>
            <c:idx val="1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DC6-4E6C-BB12-6A1F6FDF7F07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DC6-4E6C-BB12-6A1F6FDF7F07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C6-4E6C-BB12-6A1F6FDF7F07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C6-4E6C-BB12-6A1F6FDF7F07}"/>
                </c:ext>
              </c:extLst>
            </c:dLbl>
            <c:dLbl>
              <c:idx val="2"/>
              <c:layout>
                <c:manualLayout>
                  <c:x val="1.1354877783316512E-2"/>
                  <c:y val="8.71421881983377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C6-4E6C-BB12-6A1F6FDF7F07}"/>
                </c:ext>
              </c:extLst>
            </c:dLbl>
            <c:dLbl>
              <c:idx val="3"/>
              <c:layout>
                <c:manualLayout>
                  <c:x val="-1.4008075913587725E-2"/>
                  <c:y val="1.0720743240428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DC6-4E6C-BB12-6A1F6FDF7F07}"/>
                </c:ext>
              </c:extLst>
            </c:dLbl>
            <c:dLbl>
              <c:idx val="4"/>
              <c:layout>
                <c:manualLayout>
                  <c:x val="-5.7438239450837876E-2"/>
                  <c:y val="-1.05305574210879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DC6-4E6C-BB12-6A1F6FDF7F07}"/>
                </c:ext>
              </c:extLst>
            </c:dLbl>
            <c:dLbl>
              <c:idx val="5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DC6-4E6C-BB12-6A1F6FDF7F07}"/>
                </c:ext>
              </c:extLst>
            </c:dLbl>
            <c:dLbl>
              <c:idx val="6"/>
              <c:layout>
                <c:manualLayout>
                  <c:x val="-0.16819187116767542"/>
                  <c:y val="0.201823737981917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8241222721616"/>
                      <c:h val="0.10241054532943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DC6-4E6C-BB12-6A1F6FDF7F07}"/>
                </c:ext>
              </c:extLst>
            </c:dLbl>
            <c:dLbl>
              <c:idx val="7"/>
              <c:layout>
                <c:manualLayout>
                  <c:x val="-0.13888888888888898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DC6-4E6C-BB12-6A1F6FDF7F07}"/>
                </c:ext>
              </c:extLst>
            </c:dLbl>
            <c:dLbl>
              <c:idx val="8"/>
              <c:layout>
                <c:manualLayout>
                  <c:x val="3.5921817221341787E-2"/>
                  <c:y val="-2.6143790849673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DC6-4E6C-BB12-6A1F6FDF7F07}"/>
                </c:ext>
              </c:extLst>
            </c:dLbl>
            <c:dLbl>
              <c:idx val="9"/>
              <c:layout>
                <c:manualLayout>
                  <c:x val="2.1773213372100277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DC6-4E6C-BB12-6A1F6FDF7F07}"/>
                </c:ext>
              </c:extLst>
            </c:dLbl>
            <c:dLbl>
              <c:idx val="10"/>
              <c:layout>
                <c:manualLayout>
                  <c:x val="-0.15710672319806185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DC6-4E6C-BB12-6A1F6FDF7F07}"/>
                </c:ext>
              </c:extLst>
            </c:dLbl>
            <c:dLbl>
              <c:idx val="11"/>
              <c:layout>
                <c:manualLayout>
                  <c:x val="1.8461538461538311E-2"/>
                  <c:y val="-1.16006332541765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DC6-4E6C-BB12-6A1F6FDF7F07}"/>
                </c:ext>
              </c:extLst>
            </c:dLbl>
            <c:dLbl>
              <c:idx val="12"/>
              <c:layout>
                <c:manualLayout>
                  <c:x val="-0.15596119851402196"/>
                  <c:y val="8.6050997028234519E-3"/>
                </c:manualLayout>
              </c:layout>
              <c:tx>
                <c:rich>
                  <a:bodyPr rot="0" vert="horz"/>
                  <a:lstStyle/>
                  <a:p>
                    <a:pPr algn="r">
                      <a:defRPr/>
                    </a:pPr>
                    <a:r>
                      <a:rPr lang="en-US"/>
                      <a:t>muut maanosat</a:t>
                    </a:r>
                  </a:p>
                  <a:p>
                    <a:pPr algn="r">
                      <a:defRPr/>
                    </a:pPr>
                    <a:r>
                      <a:rPr lang="en-US"/>
                      <a:t>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DC6-4E6C-BB12-6A1F6FDF7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Rd_01!$C$45:$C$56</c:f>
              <c:strCache>
                <c:ptCount val="12"/>
                <c:pt idx="0">
                  <c:v>Ruotsi</c:v>
                </c:pt>
                <c:pt idx="1">
                  <c:v>Viro</c:v>
                </c:pt>
                <c:pt idx="2">
                  <c:v>Venäjä</c:v>
                </c:pt>
                <c:pt idx="3">
                  <c:v>Espanja</c:v>
                </c:pt>
                <c:pt idx="4">
                  <c:v>Britannia</c:v>
                </c:pt>
                <c:pt idx="5">
                  <c:v>Italia</c:v>
                </c:pt>
                <c:pt idx="6">
                  <c:v>muu Eurooppa</c:v>
                </c:pt>
                <c:pt idx="7">
                  <c:v>Aasia</c:v>
                </c:pt>
                <c:pt idx="8">
                  <c:v>Afrikka</c:v>
                </c:pt>
                <c:pt idx="9">
                  <c:v>Etelä-
Amerikka</c:v>
                </c:pt>
                <c:pt idx="10">
                  <c:v>Pohjois-
Amerikka</c:v>
                </c:pt>
                <c:pt idx="11">
                  <c:v>Oseania</c:v>
                </c:pt>
              </c:strCache>
            </c:strRef>
          </c:cat>
          <c:val>
            <c:numRef>
              <c:f>Rd_01!$D$45:$D$56</c:f>
              <c:numCache>
                <c:formatCode>0%</c:formatCode>
                <c:ptCount val="12"/>
                <c:pt idx="0">
                  <c:v>0.27658807412214292</c:v>
                </c:pt>
                <c:pt idx="1">
                  <c:v>0.25661547335784846</c:v>
                </c:pt>
                <c:pt idx="2">
                  <c:v>7.8159925012618064E-2</c:v>
                </c:pt>
                <c:pt idx="3">
                  <c:v>7.1382219338092148E-2</c:v>
                </c:pt>
                <c:pt idx="4">
                  <c:v>2.7543442209243638E-2</c:v>
                </c:pt>
                <c:pt idx="5">
                  <c:v>2.6101377172110463E-2</c:v>
                </c:pt>
                <c:pt idx="6">
                  <c:v>0.21277669622899992</c:v>
                </c:pt>
                <c:pt idx="7">
                  <c:v>2.5380344653543874E-2</c:v>
                </c:pt>
                <c:pt idx="8">
                  <c:v>5.6961568966760398E-3</c:v>
                </c:pt>
                <c:pt idx="9" formatCode="0.0\ %">
                  <c:v>4.2540918595428655E-3</c:v>
                </c:pt>
                <c:pt idx="10">
                  <c:v>1.4925373134328358E-2</c:v>
                </c:pt>
                <c:pt idx="11" formatCode="0.0\ %">
                  <c:v>5.7682601485326988E-4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DC6-4E6C-BB12-6A1F6FDF7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0">
              <a:defRPr/>
            </a:pPr>
            <a:r>
              <a:rPr lang="fi-FI"/>
              <a:t>matkaluku 2010–2011  ja 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'Vd08'!$D$60</c:f>
              <c:strCache>
                <c:ptCount val="1"/>
                <c:pt idx="0">
                  <c:v>jalankulku</c:v>
                </c:pt>
              </c:strCache>
            </c:strRef>
          </c:tx>
          <c:spPr>
            <a:solidFill>
              <a:srgbClr val="F7942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'Vd08'!$B$85:$C$88</c:f>
              <c:multiLvlStrCache>
                <c:ptCount val="4"/>
                <c:lvl>
                  <c:pt idx="0">
                    <c:v>2010–2011</c:v>
                  </c:pt>
                  <c:pt idx="1">
                    <c:v>2016</c:v>
                  </c:pt>
                  <c:pt idx="2">
                    <c:v>2010–2011</c:v>
                  </c:pt>
                  <c:pt idx="3">
                    <c:v>2016</c:v>
                  </c:pt>
                </c:lvl>
                <c:lvl>
                  <c:pt idx="0">
                    <c:v>miehet</c:v>
                  </c:pt>
                  <c:pt idx="2">
                    <c:v>naiset</c:v>
                  </c:pt>
                </c:lvl>
              </c:multiLvlStrCache>
            </c:multiLvlStrRef>
          </c:cat>
          <c:val>
            <c:numRef>
              <c:f>'Vd08'!$D$85:$D$88</c:f>
              <c:numCache>
                <c:formatCode>0.00</c:formatCode>
                <c:ptCount val="4"/>
                <c:pt idx="0">
                  <c:v>0.496</c:v>
                </c:pt>
                <c:pt idx="1">
                  <c:v>0.47799999999999998</c:v>
                </c:pt>
                <c:pt idx="2">
                  <c:v>0.72099999999999997</c:v>
                </c:pt>
                <c:pt idx="3">
                  <c:v>0.70599999999999996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6-4FAA-8DC2-61160DDE0E34}"/>
            </c:ext>
          </c:extLst>
        </c:ser>
        <c:ser>
          <c:idx val="1"/>
          <c:order val="1"/>
          <c:tx>
            <c:strRef>
              <c:f>'Vd08'!$E$60</c:f>
              <c:strCache>
                <c:ptCount val="1"/>
                <c:pt idx="0">
                  <c:v>pyöräily</c:v>
                </c:pt>
              </c:strCache>
            </c:strRef>
          </c:tx>
          <c:spPr>
            <a:solidFill>
              <a:srgbClr val="F794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'Vd08'!$B$85:$C$88</c:f>
              <c:multiLvlStrCache>
                <c:ptCount val="4"/>
                <c:lvl>
                  <c:pt idx="0">
                    <c:v>2010–2011</c:v>
                  </c:pt>
                  <c:pt idx="1">
                    <c:v>2016</c:v>
                  </c:pt>
                  <c:pt idx="2">
                    <c:v>2010–2011</c:v>
                  </c:pt>
                  <c:pt idx="3">
                    <c:v>2016</c:v>
                  </c:pt>
                </c:lvl>
                <c:lvl>
                  <c:pt idx="0">
                    <c:v>miehet</c:v>
                  </c:pt>
                  <c:pt idx="2">
                    <c:v>naiset</c:v>
                  </c:pt>
                </c:lvl>
              </c:multiLvlStrCache>
            </c:multiLvlStrRef>
          </c:cat>
          <c:val>
            <c:numRef>
              <c:f>'Vd08'!$E$85:$E$88</c:f>
              <c:numCache>
                <c:formatCode>0.00</c:formatCode>
                <c:ptCount val="4"/>
                <c:pt idx="0">
                  <c:v>0.245</c:v>
                </c:pt>
                <c:pt idx="1">
                  <c:v>0.221</c:v>
                </c:pt>
                <c:pt idx="2">
                  <c:v>0.23400000000000001</c:v>
                </c:pt>
                <c:pt idx="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6-4FAA-8DC2-61160DDE0E34}"/>
            </c:ext>
          </c:extLst>
        </c:ser>
        <c:ser>
          <c:idx val="2"/>
          <c:order val="2"/>
          <c:tx>
            <c:strRef>
              <c:f>'Vd08'!$F$60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rgbClr val="00A1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'Vd08'!$B$85:$C$88</c:f>
              <c:multiLvlStrCache>
                <c:ptCount val="4"/>
                <c:lvl>
                  <c:pt idx="0">
                    <c:v>2010–2011</c:v>
                  </c:pt>
                  <c:pt idx="1">
                    <c:v>2016</c:v>
                  </c:pt>
                  <c:pt idx="2">
                    <c:v>2010–2011</c:v>
                  </c:pt>
                  <c:pt idx="3">
                    <c:v>2016</c:v>
                  </c:pt>
                </c:lvl>
                <c:lvl>
                  <c:pt idx="0">
                    <c:v>miehet</c:v>
                  </c:pt>
                  <c:pt idx="2">
                    <c:v>naiset</c:v>
                  </c:pt>
                </c:lvl>
              </c:multiLvlStrCache>
            </c:multiLvlStrRef>
          </c:cat>
          <c:val>
            <c:numRef>
              <c:f>'Vd08'!$F$85:$F$88</c:f>
              <c:numCache>
                <c:formatCode>0.00</c:formatCode>
                <c:ptCount val="4"/>
                <c:pt idx="0">
                  <c:v>0.14899999999999999</c:v>
                </c:pt>
                <c:pt idx="1">
                  <c:v>0.156</c:v>
                </c:pt>
                <c:pt idx="2">
                  <c:v>0.246</c:v>
                </c:pt>
                <c:pt idx="3">
                  <c:v>0.23399999999999999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6-4FAA-8DC2-61160DDE0E3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1320776"/>
        <c:axId val="251320120"/>
      </c:barChart>
      <c:catAx>
        <c:axId val="251320776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251320120"/>
        <c:crosses val="autoZero"/>
        <c:auto val="0"/>
        <c:lblAlgn val="ctr"/>
        <c:lblOffset val="100"/>
        <c:tickLblSkip val="2"/>
        <c:noMultiLvlLbl val="0"/>
      </c:catAx>
      <c:valAx>
        <c:axId val="251320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fi-FI"/>
                  <a:t>matkaa/</a:t>
                </a:r>
              </a:p>
              <a:p>
                <a:pPr>
                  <a:defRPr/>
                </a:pPr>
                <a:r>
                  <a:rPr lang="fi-FI"/>
                  <a:t>henkilö/vrk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251320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accent1"/>
          </a:solidFill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fi-FI"/>
              <a:t>matkasuorite 2010–2011  ja 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KK08_1!$L$38</c:f>
              <c:strCache>
                <c:ptCount val="1"/>
                <c:pt idx="0">
                  <c:v>jalankulku</c:v>
                </c:pt>
              </c:strCache>
            </c:strRef>
          </c:tx>
          <c:spPr>
            <a:solidFill>
              <a:srgbClr val="F7942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KK08_1!$J$39:$K$42</c:f>
              <c:multiLvlStrCache>
                <c:ptCount val="4"/>
                <c:lvl>
                  <c:pt idx="0">
                    <c:v>2010–2011</c:v>
                  </c:pt>
                  <c:pt idx="1">
                    <c:v>2016</c:v>
                  </c:pt>
                  <c:pt idx="2">
                    <c:v>2010–2011</c:v>
                  </c:pt>
                  <c:pt idx="3">
                    <c:v>2016</c:v>
                  </c:pt>
                </c:lvl>
                <c:lvl>
                  <c:pt idx="0">
                    <c:v>miehet</c:v>
                  </c:pt>
                  <c:pt idx="2">
                    <c:v>naiset</c:v>
                  </c:pt>
                </c:lvl>
              </c:multiLvlStrCache>
            </c:multiLvlStrRef>
          </c:cat>
          <c:val>
            <c:numRef>
              <c:f>KK08_1!$L$39:$L$42</c:f>
              <c:numCache>
                <c:formatCode>0.00</c:formatCode>
                <c:ptCount val="4"/>
                <c:pt idx="0">
                  <c:v>0.78700000000000003</c:v>
                </c:pt>
                <c:pt idx="1">
                  <c:v>0.84299999999999997</c:v>
                </c:pt>
                <c:pt idx="2">
                  <c:v>1.071</c:v>
                </c:pt>
                <c:pt idx="3">
                  <c:v>1.0780000000000001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8-4D95-8641-34A27436EE71}"/>
            </c:ext>
          </c:extLst>
        </c:ser>
        <c:ser>
          <c:idx val="1"/>
          <c:order val="1"/>
          <c:tx>
            <c:strRef>
              <c:f>KK08_1!$M$38</c:f>
              <c:strCache>
                <c:ptCount val="1"/>
                <c:pt idx="0">
                  <c:v>pyöräily</c:v>
                </c:pt>
              </c:strCache>
            </c:strRef>
          </c:tx>
          <c:spPr>
            <a:solidFill>
              <a:srgbClr val="F794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KK08_1!$J$39:$K$42</c:f>
              <c:multiLvlStrCache>
                <c:ptCount val="4"/>
                <c:lvl>
                  <c:pt idx="0">
                    <c:v>2010–2011</c:v>
                  </c:pt>
                  <c:pt idx="1">
                    <c:v>2016</c:v>
                  </c:pt>
                  <c:pt idx="2">
                    <c:v>2010–2011</c:v>
                  </c:pt>
                  <c:pt idx="3">
                    <c:v>2016</c:v>
                  </c:pt>
                </c:lvl>
                <c:lvl>
                  <c:pt idx="0">
                    <c:v>miehet</c:v>
                  </c:pt>
                  <c:pt idx="2">
                    <c:v>naiset</c:v>
                  </c:pt>
                </c:lvl>
              </c:multiLvlStrCache>
            </c:multiLvlStrRef>
          </c:cat>
          <c:val>
            <c:numRef>
              <c:f>KK08_1!$M$39:$M$42</c:f>
              <c:numCache>
                <c:formatCode>0.00</c:formatCode>
                <c:ptCount val="4"/>
                <c:pt idx="0">
                  <c:v>0.81399999999999995</c:v>
                </c:pt>
                <c:pt idx="1">
                  <c:v>0.81599999999999995</c:v>
                </c:pt>
                <c:pt idx="2">
                  <c:v>0.65200000000000002</c:v>
                </c:pt>
                <c:pt idx="3">
                  <c:v>0.626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78-4D95-8641-34A27436EE71}"/>
            </c:ext>
          </c:extLst>
        </c:ser>
        <c:ser>
          <c:idx val="2"/>
          <c:order val="2"/>
          <c:tx>
            <c:strRef>
              <c:f>KK08_1!$N$38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rgbClr val="00A1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KK08_1!$J$39:$K$42</c:f>
              <c:multiLvlStrCache>
                <c:ptCount val="4"/>
                <c:lvl>
                  <c:pt idx="0">
                    <c:v>2010–2011</c:v>
                  </c:pt>
                  <c:pt idx="1">
                    <c:v>2016</c:v>
                  </c:pt>
                  <c:pt idx="2">
                    <c:v>2010–2011</c:v>
                  </c:pt>
                  <c:pt idx="3">
                    <c:v>2016</c:v>
                  </c:pt>
                </c:lvl>
                <c:lvl>
                  <c:pt idx="0">
                    <c:v>miehet</c:v>
                  </c:pt>
                  <c:pt idx="2">
                    <c:v>naiset</c:v>
                  </c:pt>
                </c:lvl>
              </c:multiLvlStrCache>
            </c:multiLvlStrRef>
          </c:cat>
          <c:val>
            <c:numRef>
              <c:f>KK08_1!$N$39:$N$42</c:f>
              <c:numCache>
                <c:formatCode>0.00</c:formatCode>
                <c:ptCount val="4"/>
                <c:pt idx="0">
                  <c:v>4.1869999999999994</c:v>
                </c:pt>
                <c:pt idx="1">
                  <c:v>3.694</c:v>
                </c:pt>
                <c:pt idx="2">
                  <c:v>7.2460000000000004</c:v>
                </c:pt>
                <c:pt idx="3">
                  <c:v>5.2549999999999999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78-4D95-8641-34A27436EE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1320776"/>
        <c:axId val="251320120"/>
      </c:barChart>
      <c:catAx>
        <c:axId val="251320776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251320120"/>
        <c:crosses val="autoZero"/>
        <c:auto val="0"/>
        <c:lblAlgn val="ctr"/>
        <c:lblOffset val="100"/>
        <c:tickLblSkip val="2"/>
        <c:noMultiLvlLbl val="0"/>
      </c:catAx>
      <c:valAx>
        <c:axId val="251320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km/</a:t>
                </a:r>
              </a:p>
              <a:p>
                <a:pPr>
                  <a:defRPr/>
                </a:pPr>
                <a:r>
                  <a:rPr lang="en-US"/>
                  <a:t>henkilö/vrk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251320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1"/>
          </a:solidFill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'KK11'!$D$38</c:f>
              <c:strCache>
                <c:ptCount val="1"/>
                <c:pt idx="0">
                  <c:v>ma–pe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'KK11'!$C$39:$C$46</c:f>
              <c:strCache>
                <c:ptCount val="8"/>
                <c:pt idx="0">
                  <c:v>työ</c:v>
                </c:pt>
                <c:pt idx="1">
                  <c:v>työasia</c:v>
                </c:pt>
                <c:pt idx="2">
                  <c:v>koulu, opiskelu</c:v>
                </c:pt>
                <c:pt idx="3">
                  <c:v>vapaa-aika</c:v>
                </c:pt>
                <c:pt idx="4">
                  <c:v>saattaminen, kyyditseminen</c:v>
                </c:pt>
                <c:pt idx="5">
                  <c:v>ostos</c:v>
                </c:pt>
                <c:pt idx="6">
                  <c:v>asiointi, muu henkilökohtainen</c:v>
                </c:pt>
                <c:pt idx="7">
                  <c:v>kaikki</c:v>
                </c:pt>
              </c:strCache>
            </c:strRef>
          </c:cat>
          <c:val>
            <c:numRef>
              <c:f>'KK11'!$D$39:$D$46</c:f>
              <c:numCache>
                <c:formatCode>0.0</c:formatCode>
                <c:ptCount val="8"/>
                <c:pt idx="0">
                  <c:v>1.07</c:v>
                </c:pt>
                <c:pt idx="1">
                  <c:v>1.1200000000000001</c:v>
                </c:pt>
                <c:pt idx="2">
                  <c:v>1.44</c:v>
                </c:pt>
                <c:pt idx="3">
                  <c:v>1.79</c:v>
                </c:pt>
                <c:pt idx="4">
                  <c:v>2.27</c:v>
                </c:pt>
                <c:pt idx="5">
                  <c:v>1.57</c:v>
                </c:pt>
                <c:pt idx="6">
                  <c:v>1.59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A-48BB-9A6E-AC156F3434E7}"/>
            </c:ext>
          </c:extLst>
        </c:ser>
        <c:ser>
          <c:idx val="1"/>
          <c:order val="1"/>
          <c:tx>
            <c:strRef>
              <c:f>'KK11'!$E$38</c:f>
              <c:strCache>
                <c:ptCount val="1"/>
                <c:pt idx="0">
                  <c:v>la–su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'KK11'!$C$39:$C$46</c:f>
              <c:strCache>
                <c:ptCount val="8"/>
                <c:pt idx="0">
                  <c:v>työ</c:v>
                </c:pt>
                <c:pt idx="1">
                  <c:v>työasia</c:v>
                </c:pt>
                <c:pt idx="2">
                  <c:v>koulu, opiskelu</c:v>
                </c:pt>
                <c:pt idx="3">
                  <c:v>vapaa-aika</c:v>
                </c:pt>
                <c:pt idx="4">
                  <c:v>saattaminen, kyyditseminen</c:v>
                </c:pt>
                <c:pt idx="5">
                  <c:v>ostos</c:v>
                </c:pt>
                <c:pt idx="6">
                  <c:v>asiointi, muu henkilökohtainen</c:v>
                </c:pt>
                <c:pt idx="7">
                  <c:v>kaikki</c:v>
                </c:pt>
              </c:strCache>
            </c:strRef>
          </c:cat>
          <c:val>
            <c:numRef>
              <c:f>'KK11'!$E$39:$E$46</c:f>
              <c:numCache>
                <c:formatCode>0.0</c:formatCode>
                <c:ptCount val="8"/>
                <c:pt idx="0">
                  <c:v>1.08</c:v>
                </c:pt>
                <c:pt idx="1">
                  <c:v>1.23</c:v>
                </c:pt>
                <c:pt idx="2">
                  <c:v>1</c:v>
                </c:pt>
                <c:pt idx="3">
                  <c:v>2.04</c:v>
                </c:pt>
                <c:pt idx="4">
                  <c:v>3.09</c:v>
                </c:pt>
                <c:pt idx="5">
                  <c:v>1.98</c:v>
                </c:pt>
                <c:pt idx="6">
                  <c:v>1.73</c:v>
                </c:pt>
                <c:pt idx="7">
                  <c:v>2.0299999999999998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A-48BB-9A6E-AC156F3434E7}"/>
            </c:ext>
          </c:extLst>
        </c:ser>
        <c:ser>
          <c:idx val="2"/>
          <c:order val="2"/>
          <c:tx>
            <c:strRef>
              <c:f>'KK11'!$F$38</c:f>
              <c:strCache>
                <c:ptCount val="1"/>
                <c:pt idx="0">
                  <c:v>koko viikko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'KK11'!$C$39:$C$46</c:f>
              <c:strCache>
                <c:ptCount val="8"/>
                <c:pt idx="0">
                  <c:v>työ</c:v>
                </c:pt>
                <c:pt idx="1">
                  <c:v>työasia</c:v>
                </c:pt>
                <c:pt idx="2">
                  <c:v>koulu, opiskelu</c:v>
                </c:pt>
                <c:pt idx="3">
                  <c:v>vapaa-aika</c:v>
                </c:pt>
                <c:pt idx="4">
                  <c:v>saattaminen, kyyditseminen</c:v>
                </c:pt>
                <c:pt idx="5">
                  <c:v>ostos</c:v>
                </c:pt>
                <c:pt idx="6">
                  <c:v>asiointi, muu henkilökohtainen</c:v>
                </c:pt>
                <c:pt idx="7">
                  <c:v>kaikki</c:v>
                </c:pt>
              </c:strCache>
            </c:strRef>
          </c:cat>
          <c:val>
            <c:numRef>
              <c:f>'KK11'!$F$39:$F$46</c:f>
              <c:numCache>
                <c:formatCode>0.0</c:formatCode>
                <c:ptCount val="8"/>
                <c:pt idx="0">
                  <c:v>1.07</c:v>
                </c:pt>
                <c:pt idx="1">
                  <c:v>1.1200000000000001</c:v>
                </c:pt>
                <c:pt idx="2">
                  <c:v>1.42</c:v>
                </c:pt>
                <c:pt idx="3">
                  <c:v>1.89</c:v>
                </c:pt>
                <c:pt idx="4">
                  <c:v>2.5</c:v>
                </c:pt>
                <c:pt idx="5">
                  <c:v>1.7</c:v>
                </c:pt>
                <c:pt idx="6">
                  <c:v>1.62</c:v>
                </c:pt>
                <c:pt idx="7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DA-48BB-9A6E-AC156F3434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45257632"/>
        <c:axId val="1045245168"/>
      </c:barChart>
      <c:catAx>
        <c:axId val="1045257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45245168"/>
        <c:crosses val="autoZero"/>
        <c:auto val="1"/>
        <c:lblAlgn val="ctr"/>
        <c:lblOffset val="100"/>
        <c:noMultiLvlLbl val="0"/>
      </c:catAx>
      <c:valAx>
        <c:axId val="1045245168"/>
        <c:scaling>
          <c:orientation val="minMax"/>
          <c:max val="3.1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04525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'K14'!$B$3:$B$4</c:f>
              <c:strCache>
                <c:ptCount val="2"/>
                <c:pt idx="0">
                  <c:v>ei</c:v>
                </c:pt>
                <c:pt idx="1">
                  <c:v>autoa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[White]0;[White]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'K14'!$A$5:$A$12</c:f>
              <c:strCache>
                <c:ptCount val="8"/>
                <c:pt idx="0">
                  <c:v>koko maa</c:v>
                </c:pt>
                <c:pt idx="1">
                  <c:v>sisempi kaupunkialue</c:v>
                </c:pt>
                <c:pt idx="2">
                  <c:v>ulompi kaupunkialue</c:v>
                </c:pt>
                <c:pt idx="3">
                  <c:v>kaupungin kehysalue</c:v>
                </c:pt>
                <c:pt idx="4">
                  <c:v>maaseudun paikalliskeskukset</c:v>
                </c:pt>
                <c:pt idx="5">
                  <c:v>kaupungin läheinen maaseutu</c:v>
                </c:pt>
                <c:pt idx="6">
                  <c:v>ydinmaaseutu</c:v>
                </c:pt>
                <c:pt idx="7">
                  <c:v>harvaan asuttu maaseutu</c:v>
                </c:pt>
              </c:strCache>
            </c:strRef>
          </c:cat>
          <c:val>
            <c:numRef>
              <c:f>'K14'!$B$5:$B$12</c:f>
              <c:numCache>
                <c:formatCode>0</c:formatCode>
                <c:ptCount val="8"/>
                <c:pt idx="0">
                  <c:v>24.270393580021224</c:v>
                </c:pt>
                <c:pt idx="1">
                  <c:v>42.529179504547294</c:v>
                </c:pt>
                <c:pt idx="2">
                  <c:v>15.800365341134089</c:v>
                </c:pt>
                <c:pt idx="3">
                  <c:v>8.0412871888281714</c:v>
                </c:pt>
                <c:pt idx="4">
                  <c:v>17.905886601178256</c:v>
                </c:pt>
                <c:pt idx="5">
                  <c:v>12.320702811017648</c:v>
                </c:pt>
                <c:pt idx="6">
                  <c:v>11.200495284541729</c:v>
                </c:pt>
                <c:pt idx="7">
                  <c:v>11.711154145620794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B-4BEF-A190-1CE09B0CB3B6}"/>
            </c:ext>
          </c:extLst>
        </c:ser>
        <c:ser>
          <c:idx val="1"/>
          <c:order val="1"/>
          <c:tx>
            <c:strRef>
              <c:f>'K14'!$C$3:$C$4</c:f>
              <c:strCache>
                <c:ptCount val="2"/>
                <c:pt idx="0">
                  <c:v>1</c:v>
                </c:pt>
                <c:pt idx="1">
                  <c:v>auto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[White]0;[White]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'K14'!$A$5:$A$12</c:f>
              <c:strCache>
                <c:ptCount val="8"/>
                <c:pt idx="0">
                  <c:v>koko maa</c:v>
                </c:pt>
                <c:pt idx="1">
                  <c:v>sisempi kaupunkialue</c:v>
                </c:pt>
                <c:pt idx="2">
                  <c:v>ulompi kaupunkialue</c:v>
                </c:pt>
                <c:pt idx="3">
                  <c:v>kaupungin kehysalue</c:v>
                </c:pt>
                <c:pt idx="4">
                  <c:v>maaseudun paikalliskeskukset</c:v>
                </c:pt>
                <c:pt idx="5">
                  <c:v>kaupungin läheinen maaseutu</c:v>
                </c:pt>
                <c:pt idx="6">
                  <c:v>ydinmaaseutu</c:v>
                </c:pt>
                <c:pt idx="7">
                  <c:v>harvaan asuttu maaseutu</c:v>
                </c:pt>
              </c:strCache>
            </c:strRef>
          </c:cat>
          <c:val>
            <c:numRef>
              <c:f>'K14'!$C$5:$C$12</c:f>
              <c:numCache>
                <c:formatCode>0</c:formatCode>
                <c:ptCount val="8"/>
                <c:pt idx="0">
                  <c:v>49.122210430916283</c:v>
                </c:pt>
                <c:pt idx="1">
                  <c:v>47.423509635638233</c:v>
                </c:pt>
                <c:pt idx="2">
                  <c:v>53.872168925564935</c:v>
                </c:pt>
                <c:pt idx="3">
                  <c:v>43.329690346083787</c:v>
                </c:pt>
                <c:pt idx="4">
                  <c:v>56.288157921133056</c:v>
                </c:pt>
                <c:pt idx="5">
                  <c:v>44.177582049337147</c:v>
                </c:pt>
                <c:pt idx="6">
                  <c:v>48.928339467417189</c:v>
                </c:pt>
                <c:pt idx="7">
                  <c:v>48.892970512487771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B-4BEF-A190-1CE09B0CB3B6}"/>
            </c:ext>
          </c:extLst>
        </c:ser>
        <c:ser>
          <c:idx val="2"/>
          <c:order val="2"/>
          <c:tx>
            <c:strRef>
              <c:f>'K14'!$D$3:$D$4</c:f>
              <c:strCache>
                <c:ptCount val="2"/>
                <c:pt idx="0">
                  <c:v>2</c:v>
                </c:pt>
                <c:pt idx="1">
                  <c:v>autoa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[White]0;[White]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'K14'!$A$5:$A$12</c:f>
              <c:strCache>
                <c:ptCount val="8"/>
                <c:pt idx="0">
                  <c:v>koko maa</c:v>
                </c:pt>
                <c:pt idx="1">
                  <c:v>sisempi kaupunkialue</c:v>
                </c:pt>
                <c:pt idx="2">
                  <c:v>ulompi kaupunkialue</c:v>
                </c:pt>
                <c:pt idx="3">
                  <c:v>kaupungin kehysalue</c:v>
                </c:pt>
                <c:pt idx="4">
                  <c:v>maaseudun paikalliskeskukset</c:v>
                </c:pt>
                <c:pt idx="5">
                  <c:v>kaupungin läheinen maaseutu</c:v>
                </c:pt>
                <c:pt idx="6">
                  <c:v>ydinmaaseutu</c:v>
                </c:pt>
                <c:pt idx="7">
                  <c:v>harvaan asuttu maaseutu</c:v>
                </c:pt>
              </c:strCache>
            </c:strRef>
          </c:cat>
          <c:val>
            <c:numRef>
              <c:f>'K14'!$D$5:$D$12</c:f>
              <c:numCache>
                <c:formatCode>0</c:formatCode>
                <c:ptCount val="8"/>
                <c:pt idx="0">
                  <c:v>23.341944429382558</c:v>
                </c:pt>
                <c:pt idx="1">
                  <c:v>9.1865877532814046</c:v>
                </c:pt>
                <c:pt idx="2">
                  <c:v>26.661599581007373</c:v>
                </c:pt>
                <c:pt idx="3">
                  <c:v>42.632260675976525</c:v>
                </c:pt>
                <c:pt idx="4">
                  <c:v>22.38887811532469</c:v>
                </c:pt>
                <c:pt idx="5">
                  <c:v>38.386863049212621</c:v>
                </c:pt>
                <c:pt idx="6">
                  <c:v>33.854825415997233</c:v>
                </c:pt>
                <c:pt idx="7">
                  <c:v>33.92694337412739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B-4BEF-A190-1CE09B0CB3B6}"/>
            </c:ext>
          </c:extLst>
        </c:ser>
        <c:ser>
          <c:idx val="3"/>
          <c:order val="3"/>
          <c:tx>
            <c:strRef>
              <c:f>'K14'!$E$3:$E$4</c:f>
              <c:strCache>
                <c:ptCount val="2"/>
                <c:pt idx="0">
                  <c:v>useampi</c:v>
                </c:pt>
                <c:pt idx="1">
                  <c:v>auto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[White]0;[White]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'K14'!$A$5:$A$12</c:f>
              <c:strCache>
                <c:ptCount val="8"/>
                <c:pt idx="0">
                  <c:v>koko maa</c:v>
                </c:pt>
                <c:pt idx="1">
                  <c:v>sisempi kaupunkialue</c:v>
                </c:pt>
                <c:pt idx="2">
                  <c:v>ulompi kaupunkialue</c:v>
                </c:pt>
                <c:pt idx="3">
                  <c:v>kaupungin kehysalue</c:v>
                </c:pt>
                <c:pt idx="4">
                  <c:v>maaseudun paikalliskeskukset</c:v>
                </c:pt>
                <c:pt idx="5">
                  <c:v>kaupungin läheinen maaseutu</c:v>
                </c:pt>
                <c:pt idx="6">
                  <c:v>ydinmaaseutu</c:v>
                </c:pt>
                <c:pt idx="7">
                  <c:v>harvaan asuttu maaseutu</c:v>
                </c:pt>
              </c:strCache>
            </c:strRef>
          </c:cat>
          <c:val>
            <c:numRef>
              <c:f>'K14'!$E$5:$E$12</c:f>
              <c:numCache>
                <c:formatCode>0</c:formatCode>
                <c:ptCount val="8"/>
                <c:pt idx="0">
                  <c:v>3.2654515596799305</c:v>
                </c:pt>
                <c:pt idx="1">
                  <c:v>0.86072310653307005</c:v>
                </c:pt>
                <c:pt idx="2">
                  <c:v>3.6658661522936016</c:v>
                </c:pt>
                <c:pt idx="3">
                  <c:v>5.9967617891115159</c:v>
                </c:pt>
                <c:pt idx="4">
                  <c:v>3.4170773623640023</c:v>
                </c:pt>
                <c:pt idx="5">
                  <c:v>5.1148520904325778</c:v>
                </c:pt>
                <c:pt idx="6">
                  <c:v>6.0163398320438457</c:v>
                </c:pt>
                <c:pt idx="7">
                  <c:v>5.4689319677640462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B-4BEF-A190-1CE09B0CB3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753863352"/>
        <c:axId val="753864992"/>
      </c:barChart>
      <c:catAx>
        <c:axId val="753863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3864992"/>
        <c:crosses val="autoZero"/>
        <c:auto val="1"/>
        <c:lblAlgn val="ctr"/>
        <c:lblOffset val="100"/>
        <c:noMultiLvlLbl val="0"/>
      </c:catAx>
      <c:valAx>
        <c:axId val="7538649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386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Lähtö- ja määräpaikan välinen linnuntie-etäisyys 0,8 km - 40 km</a:t>
            </a:r>
          </a:p>
        </c:rich>
      </c:tx>
      <c:layout>
        <c:manualLayout>
          <c:xMode val="edge"/>
          <c:yMode val="edge"/>
          <c:x val="0.30529239766081873"/>
          <c:y val="1.344537815126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493910300686098"/>
          <c:y val="8.067226890756303E-2"/>
          <c:w val="0.84116107197126677"/>
          <c:h val="0.790339781017738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peltier1!$C$1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peltier1!$C$2:$C$33</c:f>
              <c:numCache>
                <c:formatCode>0.0%</c:formatCode>
                <c:ptCount val="32"/>
                <c:pt idx="0">
                  <c:v>-1.1007532107071831E-2</c:v>
                </c:pt>
                <c:pt idx="1">
                  <c:v>-1.2107112242591407E-2</c:v>
                </c:pt>
                <c:pt idx="2">
                  <c:v>-1.2283302380701419E-2</c:v>
                </c:pt>
                <c:pt idx="3">
                  <c:v>-1.0143023610191693E-2</c:v>
                </c:pt>
                <c:pt idx="4">
                  <c:v>-8.6421968639849023E-3</c:v>
                </c:pt>
                <c:pt idx="5">
                  <c:v>-8.3748337733972871E-3</c:v>
                </c:pt>
                <c:pt idx="6">
                  <c:v>-5.7445802986451251E-3</c:v>
                </c:pt>
                <c:pt idx="7">
                  <c:v>-1.1653824359308135E-2</c:v>
                </c:pt>
                <c:pt idx="8">
                  <c:v>-1.3649755452895838E-2</c:v>
                </c:pt>
                <c:pt idx="9">
                  <c:v>-1.1132666377083425E-2</c:v>
                </c:pt>
                <c:pt idx="10">
                  <c:v>-1.0290692767368805E-2</c:v>
                </c:pt>
                <c:pt idx="11">
                  <c:v>-7.7945559127312438E-3</c:v>
                </c:pt>
                <c:pt idx="12">
                  <c:v>-1.0520591233358767E-2</c:v>
                </c:pt>
                <c:pt idx="13">
                  <c:v>-1.2653249208714877E-2</c:v>
                </c:pt>
                <c:pt idx="14">
                  <c:v>-1.2238647175613172E-2</c:v>
                </c:pt>
                <c:pt idx="15">
                  <c:v>0</c:v>
                </c:pt>
                <c:pt idx="16">
                  <c:v>-1.8660257002667172E-2</c:v>
                </c:pt>
                <c:pt idx="17">
                  <c:v>-1.6252549734524509E-2</c:v>
                </c:pt>
                <c:pt idx="18">
                  <c:v>-1.5835615889191041E-2</c:v>
                </c:pt>
                <c:pt idx="19">
                  <c:v>-1.2911391722961324E-2</c:v>
                </c:pt>
                <c:pt idx="20">
                  <c:v>-1.0238002894436963E-2</c:v>
                </c:pt>
                <c:pt idx="21">
                  <c:v>-1.3656213123101491E-2</c:v>
                </c:pt>
                <c:pt idx="22">
                  <c:v>-9.1123490789659003E-3</c:v>
                </c:pt>
                <c:pt idx="23">
                  <c:v>-1.2150497279039219E-2</c:v>
                </c:pt>
                <c:pt idx="24">
                  <c:v>-1.7182361165676095E-2</c:v>
                </c:pt>
                <c:pt idx="25">
                  <c:v>-1.092546681399797E-2</c:v>
                </c:pt>
                <c:pt idx="26">
                  <c:v>-9.2818507587784267E-3</c:v>
                </c:pt>
                <c:pt idx="27">
                  <c:v>-1.0432578972182933E-2</c:v>
                </c:pt>
                <c:pt idx="28">
                  <c:v>-4.297699418298254E-3</c:v>
                </c:pt>
                <c:pt idx="29">
                  <c:v>-8.0738294947719485E-3</c:v>
                </c:pt>
                <c:pt idx="30">
                  <c:v>-6.275778897654973E-3</c:v>
                </c:pt>
                <c:pt idx="31">
                  <c:v>-2.6181704434867233E-2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4-4D1E-80BC-E8D82D81F1CE}"/>
            </c:ext>
          </c:extLst>
        </c:ser>
        <c:ser>
          <c:idx val="1"/>
          <c:order val="1"/>
          <c:tx>
            <c:strRef>
              <c:f>peltier1!$D$1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peltier1!$D$2:$D$33</c:f>
              <c:numCache>
                <c:formatCode>0.0%</c:formatCode>
                <c:ptCount val="32"/>
                <c:pt idx="0">
                  <c:v>-0.10429011484833529</c:v>
                </c:pt>
                <c:pt idx="1">
                  <c:v>-0.15701495210173977</c:v>
                </c:pt>
                <c:pt idx="2">
                  <c:v>-7.8755303157138648E-2</c:v>
                </c:pt>
                <c:pt idx="3">
                  <c:v>-9.470538973267531E-2</c:v>
                </c:pt>
                <c:pt idx="4">
                  <c:v>-0.18714854934539404</c:v>
                </c:pt>
                <c:pt idx="5">
                  <c:v>-0.23713612693857708</c:v>
                </c:pt>
                <c:pt idx="6">
                  <c:v>-0.25962039230964956</c:v>
                </c:pt>
                <c:pt idx="7">
                  <c:v>-0.27680389639091252</c:v>
                </c:pt>
                <c:pt idx="8">
                  <c:v>-0.11363325197832791</c:v>
                </c:pt>
                <c:pt idx="9">
                  <c:v>-0.11020024696398806</c:v>
                </c:pt>
                <c:pt idx="10">
                  <c:v>-0.121875043475922</c:v>
                </c:pt>
                <c:pt idx="11">
                  <c:v>-0.14839562154534272</c:v>
                </c:pt>
                <c:pt idx="12">
                  <c:v>-0.27516093878296327</c:v>
                </c:pt>
                <c:pt idx="13">
                  <c:v>-0.36811584809963954</c:v>
                </c:pt>
                <c:pt idx="14">
                  <c:v>-0.4941106195193653</c:v>
                </c:pt>
                <c:pt idx="15">
                  <c:v>-0.78814767865631441</c:v>
                </c:pt>
                <c:pt idx="16">
                  <c:v>-2.2180396185580084E-2</c:v>
                </c:pt>
                <c:pt idx="17">
                  <c:v>-0.11694466620243514</c:v>
                </c:pt>
                <c:pt idx="18">
                  <c:v>-0.10233917871594761</c:v>
                </c:pt>
                <c:pt idx="19">
                  <c:v>-0.10712372089928486</c:v>
                </c:pt>
                <c:pt idx="20">
                  <c:v>-0.25839678988385417</c:v>
                </c:pt>
                <c:pt idx="21">
                  <c:v>-0.38350117415200746</c:v>
                </c:pt>
                <c:pt idx="22">
                  <c:v>-0.55206007773425914</c:v>
                </c:pt>
                <c:pt idx="23">
                  <c:v>-0.83194939638456245</c:v>
                </c:pt>
                <c:pt idx="24">
                  <c:v>-6.3611243842704368E-3</c:v>
                </c:pt>
                <c:pt idx="25">
                  <c:v>-1.3380131588541812E-2</c:v>
                </c:pt>
                <c:pt idx="26">
                  <c:v>-3.5690968411756417E-2</c:v>
                </c:pt>
                <c:pt idx="27">
                  <c:v>-6.6714545838820333E-2</c:v>
                </c:pt>
                <c:pt idx="28">
                  <c:v>-0.20902411976711949</c:v>
                </c:pt>
                <c:pt idx="29">
                  <c:v>-0.30150151799658353</c:v>
                </c:pt>
                <c:pt idx="30">
                  <c:v>-0.37359026979383925</c:v>
                </c:pt>
                <c:pt idx="31">
                  <c:v>-0.80374669817878497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4-4D1E-80BC-E8D82D81F1CE}"/>
            </c:ext>
          </c:extLst>
        </c:ser>
        <c:ser>
          <c:idx val="2"/>
          <c:order val="2"/>
          <c:tx>
            <c:strRef>
              <c:f>peltier1!$E$1</c:f>
              <c:strCache>
                <c:ptCount val="1"/>
                <c:pt idx="0">
                  <c:v>jalankulku ja pyöräily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peltier1!$E$2:$E$33</c:f>
              <c:numCache>
                <c:formatCode>0.0%</c:formatCode>
                <c:ptCount val="32"/>
                <c:pt idx="0">
                  <c:v>-0.27298198523589334</c:v>
                </c:pt>
                <c:pt idx="1">
                  <c:v>-0.14202318961462645</c:v>
                </c:pt>
                <c:pt idx="2">
                  <c:v>-0.10650592666991772</c:v>
                </c:pt>
                <c:pt idx="3">
                  <c:v>-0.14716315934375665</c:v>
                </c:pt>
                <c:pt idx="4">
                  <c:v>-0.18735478177807222</c:v>
                </c:pt>
                <c:pt idx="5">
                  <c:v>-0.22524994750878355</c:v>
                </c:pt>
                <c:pt idx="6">
                  <c:v>-0.30201519986204761</c:v>
                </c:pt>
                <c:pt idx="7">
                  <c:v>-0.24926447873386562</c:v>
                </c:pt>
                <c:pt idx="8">
                  <c:v>-5.682803540196165E-2</c:v>
                </c:pt>
                <c:pt idx="9">
                  <c:v>-1.4205841846384376E-2</c:v>
                </c:pt>
                <c:pt idx="10">
                  <c:v>-3.955117081237601E-2</c:v>
                </c:pt>
                <c:pt idx="11">
                  <c:v>-4.7089284799543038E-2</c:v>
                </c:pt>
                <c:pt idx="12">
                  <c:v>-6.1152811873068168E-2</c:v>
                </c:pt>
                <c:pt idx="13">
                  <c:v>-7.441894277941033E-2</c:v>
                </c:pt>
                <c:pt idx="14">
                  <c:v>-5.6401188403004621E-2</c:v>
                </c:pt>
                <c:pt idx="15">
                  <c:v>-1.0001584534938995E-2</c:v>
                </c:pt>
                <c:pt idx="16">
                  <c:v>-2.2390347248042605E-2</c:v>
                </c:pt>
                <c:pt idx="17">
                  <c:v>-2.5439803058907886E-2</c:v>
                </c:pt>
                <c:pt idx="18">
                  <c:v>-2.9368836527739341E-2</c:v>
                </c:pt>
                <c:pt idx="19">
                  <c:v>-1.7021823930516041E-2</c:v>
                </c:pt>
                <c:pt idx="20">
                  <c:v>-2.605002747994211E-2</c:v>
                </c:pt>
                <c:pt idx="21">
                  <c:v>-6.8974921079297827E-2</c:v>
                </c:pt>
                <c:pt idx="22">
                  <c:v>-2.2423367026170135E-2</c:v>
                </c:pt>
                <c:pt idx="23">
                  <c:v>0</c:v>
                </c:pt>
                <c:pt idx="24">
                  <c:v>-5.7983247828159315E-3</c:v>
                </c:pt>
                <c:pt idx="25">
                  <c:v>-2.2160834179366512E-2</c:v>
                </c:pt>
                <c:pt idx="26">
                  <c:v>-1.1148757033453967E-3</c:v>
                </c:pt>
                <c:pt idx="27">
                  <c:v>-1.113926417272269E-2</c:v>
                </c:pt>
                <c:pt idx="28">
                  <c:v>-6.9287196816999993E-3</c:v>
                </c:pt>
                <c:pt idx="29">
                  <c:v>-2.4633453159107879E-2</c:v>
                </c:pt>
                <c:pt idx="30">
                  <c:v>-1.8024666815032314E-2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14-4D1E-80BC-E8D82D81F1CE}"/>
            </c:ext>
          </c:extLst>
        </c:ser>
        <c:ser>
          <c:idx val="3"/>
          <c:order val="3"/>
          <c:tx>
            <c:strRef>
              <c:f>peltier1!$F$1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peltier1!$F$2:$F$33</c:f>
              <c:numCache>
                <c:formatCode>General</c:formatCode>
                <c:ptCount val="32"/>
              </c:numCache>
            </c:numRef>
          </c:val>
          <c:extLst>
            <c:ext xmlns:c16="http://schemas.microsoft.com/office/drawing/2014/chart" uri="{C3380CC4-5D6E-409C-BE32-E72D297353CC}">
              <c16:uniqueId val="{00000003-3F14-4D1E-80BC-E8D82D81F1CE}"/>
            </c:ext>
          </c:extLst>
        </c:ser>
        <c:ser>
          <c:idx val="4"/>
          <c:order val="4"/>
          <c:tx>
            <c:strRef>
              <c:f>peltier1!$G$1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peltier1!$G$2:$G$33</c:f>
              <c:numCache>
                <c:formatCode>0.0%</c:formatCode>
                <c:ptCount val="32"/>
                <c:pt idx="0">
                  <c:v>1.1007532107071831E-2</c:v>
                </c:pt>
                <c:pt idx="1">
                  <c:v>1.2107112242591407E-2</c:v>
                </c:pt>
                <c:pt idx="2">
                  <c:v>1.2283302380701419E-2</c:v>
                </c:pt>
                <c:pt idx="3">
                  <c:v>1.0143023610191693E-2</c:v>
                </c:pt>
                <c:pt idx="4">
                  <c:v>8.6421968639849023E-3</c:v>
                </c:pt>
                <c:pt idx="5">
                  <c:v>8.3748337733972871E-3</c:v>
                </c:pt>
                <c:pt idx="6">
                  <c:v>5.7445802986451251E-3</c:v>
                </c:pt>
                <c:pt idx="7">
                  <c:v>1.1653824359308135E-2</c:v>
                </c:pt>
                <c:pt idx="8">
                  <c:v>1.3649755452895838E-2</c:v>
                </c:pt>
                <c:pt idx="9">
                  <c:v>1.1132666377083425E-2</c:v>
                </c:pt>
                <c:pt idx="10">
                  <c:v>1.0290692767368805E-2</c:v>
                </c:pt>
                <c:pt idx="11">
                  <c:v>7.7945559127312438E-3</c:v>
                </c:pt>
                <c:pt idx="12">
                  <c:v>1.0520591233358767E-2</c:v>
                </c:pt>
                <c:pt idx="13">
                  <c:v>1.2653249208714877E-2</c:v>
                </c:pt>
                <c:pt idx="14">
                  <c:v>1.2238647175613172E-2</c:v>
                </c:pt>
                <c:pt idx="15">
                  <c:v>0</c:v>
                </c:pt>
                <c:pt idx="16">
                  <c:v>1.8660257002667172E-2</c:v>
                </c:pt>
                <c:pt idx="17">
                  <c:v>1.6252549734524509E-2</c:v>
                </c:pt>
                <c:pt idx="18">
                  <c:v>1.5835615889191041E-2</c:v>
                </c:pt>
                <c:pt idx="19">
                  <c:v>1.2911391722961324E-2</c:v>
                </c:pt>
                <c:pt idx="20">
                  <c:v>1.0238002894436963E-2</c:v>
                </c:pt>
                <c:pt idx="21">
                  <c:v>1.3656213123101491E-2</c:v>
                </c:pt>
                <c:pt idx="22">
                  <c:v>9.1123490789659003E-3</c:v>
                </c:pt>
                <c:pt idx="23">
                  <c:v>1.2150497279039219E-2</c:v>
                </c:pt>
                <c:pt idx="24">
                  <c:v>1.7182361165676095E-2</c:v>
                </c:pt>
                <c:pt idx="25">
                  <c:v>1.092546681399797E-2</c:v>
                </c:pt>
                <c:pt idx="26">
                  <c:v>9.2818507587784267E-3</c:v>
                </c:pt>
                <c:pt idx="27">
                  <c:v>1.0432578972182933E-2</c:v>
                </c:pt>
                <c:pt idx="28">
                  <c:v>4.297699418298254E-3</c:v>
                </c:pt>
                <c:pt idx="29">
                  <c:v>8.0738294947719485E-3</c:v>
                </c:pt>
                <c:pt idx="30">
                  <c:v>6.275778897654973E-3</c:v>
                </c:pt>
                <c:pt idx="31">
                  <c:v>2.6181704434867233E-2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14-4D1E-80BC-E8D82D81F1CE}"/>
            </c:ext>
          </c:extLst>
        </c:ser>
        <c:ser>
          <c:idx val="6"/>
          <c:order val="5"/>
          <c:tx>
            <c:strRef>
              <c:f>peltier1!$I$1</c:f>
              <c:strCache>
                <c:ptCount val="1"/>
                <c:pt idx="0">
                  <c:v>henkilöauto, kuljettaja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peltier1!$I$2:$I$33</c:f>
              <c:numCache>
                <c:formatCode>0.0%</c:formatCode>
                <c:ptCount val="32"/>
                <c:pt idx="0">
                  <c:v>0.41686419717095957</c:v>
                </c:pt>
                <c:pt idx="1">
                  <c:v>0.54310040470994481</c:v>
                </c:pt>
                <c:pt idx="2">
                  <c:v>0.59564124724322298</c:v>
                </c:pt>
                <c:pt idx="3">
                  <c:v>0.54883614595993058</c:v>
                </c:pt>
                <c:pt idx="4">
                  <c:v>0.44275403802213847</c:v>
                </c:pt>
                <c:pt idx="5">
                  <c:v>0.37938467307367829</c:v>
                </c:pt>
                <c:pt idx="6">
                  <c:v>0.31780049625103368</c:v>
                </c:pt>
                <c:pt idx="7">
                  <c:v>0.32218531261836736</c:v>
                </c:pt>
                <c:pt idx="8">
                  <c:v>0.59596023225064976</c:v>
                </c:pt>
                <c:pt idx="9">
                  <c:v>0.64950614063347378</c:v>
                </c:pt>
                <c:pt idx="10">
                  <c:v>0.61345689924623192</c:v>
                </c:pt>
                <c:pt idx="11">
                  <c:v>0.59846977234084808</c:v>
                </c:pt>
                <c:pt idx="12">
                  <c:v>0.47624988605503571</c:v>
                </c:pt>
                <c:pt idx="13">
                  <c:v>0.41237375786804259</c:v>
                </c:pt>
                <c:pt idx="14">
                  <c:v>0.33231722025100702</c:v>
                </c:pt>
                <c:pt idx="15">
                  <c:v>9.632704801140865E-2</c:v>
                </c:pt>
                <c:pt idx="16">
                  <c:v>0.65279252375415597</c:v>
                </c:pt>
                <c:pt idx="17">
                  <c:v>0.6133896010140053</c:v>
                </c:pt>
                <c:pt idx="18">
                  <c:v>0.62819107990416612</c:v>
                </c:pt>
                <c:pt idx="19">
                  <c:v>0.63981572687173405</c:v>
                </c:pt>
                <c:pt idx="20">
                  <c:v>0.50854523561614784</c:v>
                </c:pt>
                <c:pt idx="21">
                  <c:v>0.38125766919366155</c:v>
                </c:pt>
                <c:pt idx="22">
                  <c:v>0.30962867956643825</c:v>
                </c:pt>
                <c:pt idx="23">
                  <c:v>0.10311503096265716</c:v>
                </c:pt>
                <c:pt idx="24">
                  <c:v>0.65673869641318983</c:v>
                </c:pt>
                <c:pt idx="25">
                  <c:v>0.71271714072570014</c:v>
                </c:pt>
                <c:pt idx="26">
                  <c:v>0.69184518883928625</c:v>
                </c:pt>
                <c:pt idx="27">
                  <c:v>0.7087752198865207</c:v>
                </c:pt>
                <c:pt idx="28">
                  <c:v>0.62157329217212787</c:v>
                </c:pt>
                <c:pt idx="29">
                  <c:v>0.44805379750054425</c:v>
                </c:pt>
                <c:pt idx="30">
                  <c:v>0.47374939634826985</c:v>
                </c:pt>
                <c:pt idx="31">
                  <c:v>0.14388989295148061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14-4D1E-80BC-E8D82D81F1CE}"/>
            </c:ext>
          </c:extLst>
        </c:ser>
        <c:ser>
          <c:idx val="5"/>
          <c:order val="6"/>
          <c:tx>
            <c:strRef>
              <c:f>peltier1!$H$1</c:f>
              <c:strCache>
                <c:ptCount val="1"/>
                <c:pt idx="0">
                  <c:v>henkilöauto, matkustaja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peltier1!$A$2:$B$33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0,8–5 km</c:v>
                  </c:pt>
                  <c:pt idx="8">
                    <c:v>5–10 km</c:v>
                  </c:pt>
                  <c:pt idx="16">
                    <c:v>10–20 km</c:v>
                  </c:pt>
                  <c:pt idx="24">
                    <c:v>20–40 km</c:v>
                  </c:pt>
                </c:lvl>
              </c:multiLvlStrCache>
            </c:multiLvlStrRef>
          </c:cat>
          <c:val>
            <c:numRef>
              <c:f>peltier1!$H$2:$H$33</c:f>
              <c:numCache>
                <c:formatCode>0.0%</c:formatCode>
                <c:ptCount val="32"/>
                <c:pt idx="0">
                  <c:v>0.18384863853066813</c:v>
                </c:pt>
                <c:pt idx="1">
                  <c:v>0.13364722908850599</c:v>
                </c:pt>
                <c:pt idx="2">
                  <c:v>0.19453091816831783</c:v>
                </c:pt>
                <c:pt idx="3">
                  <c:v>0.18900925774325417</c:v>
                </c:pt>
                <c:pt idx="4">
                  <c:v>0.16545823712642535</c:v>
                </c:pt>
                <c:pt idx="5">
                  <c:v>0.14147958493216639</c:v>
                </c:pt>
                <c:pt idx="6">
                  <c:v>0.10907475097997903</c:v>
                </c:pt>
                <c:pt idx="7">
                  <c:v>0.12843866353823816</c:v>
                </c:pt>
                <c:pt idx="8">
                  <c:v>0.20627896946326912</c:v>
                </c:pt>
                <c:pt idx="9">
                  <c:v>0.20382243780198697</c:v>
                </c:pt>
                <c:pt idx="10">
                  <c:v>0.20453550093073253</c:v>
                </c:pt>
                <c:pt idx="11">
                  <c:v>0.19045620948880371</c:v>
                </c:pt>
                <c:pt idx="12">
                  <c:v>0.1663951808222153</c:v>
                </c:pt>
                <c:pt idx="13">
                  <c:v>0.1197849528354778</c:v>
                </c:pt>
                <c:pt idx="14">
                  <c:v>9.269367747539678E-2</c:v>
                </c:pt>
                <c:pt idx="15">
                  <c:v>0.10552368879733799</c:v>
                </c:pt>
                <c:pt idx="16">
                  <c:v>0.26531621880688694</c:v>
                </c:pt>
                <c:pt idx="17">
                  <c:v>0.21172083025560254</c:v>
                </c:pt>
                <c:pt idx="18">
                  <c:v>0.20842967307376492</c:v>
                </c:pt>
                <c:pt idx="19">
                  <c:v>0.21021594485254236</c:v>
                </c:pt>
                <c:pt idx="20">
                  <c:v>0.186531941231182</c:v>
                </c:pt>
                <c:pt idx="21">
                  <c:v>0.13895380932883022</c:v>
                </c:pt>
                <c:pt idx="22">
                  <c:v>9.7663177515200747E-2</c:v>
                </c:pt>
                <c:pt idx="23">
                  <c:v>4.0634578094701945E-2</c:v>
                </c:pt>
                <c:pt idx="24">
                  <c:v>0.29673713208837166</c:v>
                </c:pt>
                <c:pt idx="25">
                  <c:v>0.22989095987839558</c:v>
                </c:pt>
                <c:pt idx="26">
                  <c:v>0.25278526552805508</c:v>
                </c:pt>
                <c:pt idx="27">
                  <c:v>0.19250581215757043</c:v>
                </c:pt>
                <c:pt idx="28">
                  <c:v>0.15387846954245624</c:v>
                </c:pt>
                <c:pt idx="29">
                  <c:v>0.20966357235422045</c:v>
                </c:pt>
                <c:pt idx="30">
                  <c:v>0.12208410924754869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14-4D1E-80BC-E8D82D81F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8799440"/>
        <c:axId val="908783368"/>
      </c:barChart>
      <c:catAx>
        <c:axId val="9087994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lähtö- ja määräpaikan välisen linnuntie-etäisyyden vaihteluväli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8783368"/>
        <c:crosses val="autoZero"/>
        <c:auto val="1"/>
        <c:lblAlgn val="ctr"/>
        <c:lblOffset val="100"/>
        <c:noMultiLvlLbl val="0"/>
      </c:catAx>
      <c:valAx>
        <c:axId val="9087833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kulkutapaosuus</a:t>
                </a:r>
              </a:p>
            </c:rich>
          </c:tx>
          <c:layout>
            <c:manualLayout>
              <c:xMode val="edge"/>
              <c:yMode val="edge"/>
              <c:x val="0.48982770577726942"/>
              <c:y val="0.908276447480849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;0%;0%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8799440"/>
        <c:crosses val="max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4848140524070103"/>
          <c:y val="0.95215960571606995"/>
          <c:w val="0.70595058909194019"/>
          <c:h val="4.309133708396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50"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Lähtö- ja määräpaikan välinen linnuntie-etäisyys  yli 40 km </a:t>
            </a:r>
          </a:p>
        </c:rich>
      </c:tx>
      <c:layout>
        <c:manualLayout>
          <c:xMode val="edge"/>
          <c:yMode val="edge"/>
          <c:x val="0.41151133504433957"/>
          <c:y val="1.3445393812843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493910300686098"/>
          <c:y val="8.067226890756303E-2"/>
          <c:w val="0.84116107197126677"/>
          <c:h val="0.786480155234245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peltier2!$C$1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peltier2!$C$2:$C$33</c:f>
              <c:numCache>
                <c:formatCode>0.0%</c:formatCode>
                <c:ptCount val="32"/>
                <c:pt idx="0">
                  <c:v>-8.0050648997982195E-3</c:v>
                </c:pt>
                <c:pt idx="1">
                  <c:v>-8.7549518480665011E-3</c:v>
                </c:pt>
                <c:pt idx="2">
                  <c:v>-1.4013970783590618E-2</c:v>
                </c:pt>
                <c:pt idx="3">
                  <c:v>-4.6754821308484205E-3</c:v>
                </c:pt>
                <c:pt idx="4">
                  <c:v>-2.6063256779953844E-2</c:v>
                </c:pt>
                <c:pt idx="5">
                  <c:v>-1.8441860714465395E-3</c:v>
                </c:pt>
                <c:pt idx="6">
                  <c:v>-2.6370856830759307E-2</c:v>
                </c:pt>
                <c:pt idx="8">
                  <c:v>-3.0353116777753378E-2</c:v>
                </c:pt>
                <c:pt idx="9">
                  <c:v>-4.4422833042964066E-3</c:v>
                </c:pt>
                <c:pt idx="10">
                  <c:v>-2.9086911993219378E-2</c:v>
                </c:pt>
                <c:pt idx="11">
                  <c:v>-3.6081303445392975E-3</c:v>
                </c:pt>
                <c:pt idx="12">
                  <c:v>-1.9085220252832704E-3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-1.0490815945550585E-2</c:v>
                </c:pt>
                <c:pt idx="19">
                  <c:v>-7.9948217871730533E-3</c:v>
                </c:pt>
                <c:pt idx="20">
                  <c:v>-1.4792564003246945E-2</c:v>
                </c:pt>
                <c:pt idx="21">
                  <c:v>-4.4681485822639401E-3</c:v>
                </c:pt>
                <c:pt idx="22">
                  <c:v>-1.7378587869019069E-2</c:v>
                </c:pt>
                <c:pt idx="24">
                  <c:v>-3.0817602702586724E-2</c:v>
                </c:pt>
                <c:pt idx="25">
                  <c:v>-1.5771456770997633E-2</c:v>
                </c:pt>
                <c:pt idx="26">
                  <c:v>-7.403354831469343E-3</c:v>
                </c:pt>
                <c:pt idx="27">
                  <c:v>-1.3027021204731584E-2</c:v>
                </c:pt>
                <c:pt idx="28">
                  <c:v>-2.0234521045920929E-2</c:v>
                </c:pt>
                <c:pt idx="29">
                  <c:v>-2.5116807199196473E-2</c:v>
                </c:pt>
                <c:pt idx="30">
                  <c:v>-1.8826599807787118E-2</c:v>
                </c:pt>
                <c:pt idx="31">
                  <c:v>-0.26020787830394732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1-446F-B85B-725EC212FB2C}"/>
            </c:ext>
          </c:extLst>
        </c:ser>
        <c:ser>
          <c:idx val="1"/>
          <c:order val="1"/>
          <c:tx>
            <c:strRef>
              <c:f>peltier2!$D$1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peltier2!$D$2:$D$33</c:f>
              <c:numCache>
                <c:formatCode>0.0%</c:formatCode>
                <c:ptCount val="32"/>
                <c:pt idx="0">
                  <c:v>-1.7147116722708274E-3</c:v>
                </c:pt>
                <c:pt idx="1">
                  <c:v>-2.8646207273530246E-3</c:v>
                </c:pt>
                <c:pt idx="2">
                  <c:v>-1.1028041061727072E-2</c:v>
                </c:pt>
                <c:pt idx="3">
                  <c:v>-4.0888986374274787E-2</c:v>
                </c:pt>
                <c:pt idx="4">
                  <c:v>-0.13833859025741374</c:v>
                </c:pt>
                <c:pt idx="5">
                  <c:v>-0.26943921402703103</c:v>
                </c:pt>
                <c:pt idx="6">
                  <c:v>-0.33125832143382006</c:v>
                </c:pt>
                <c:pt idx="8">
                  <c:v>-2.3839192466124908E-2</c:v>
                </c:pt>
                <c:pt idx="9">
                  <c:v>0</c:v>
                </c:pt>
                <c:pt idx="10">
                  <c:v>-9.1909167961576489E-3</c:v>
                </c:pt>
                <c:pt idx="11">
                  <c:v>-4.373732956069367E-2</c:v>
                </c:pt>
                <c:pt idx="12">
                  <c:v>-0.13018154925816111</c:v>
                </c:pt>
                <c:pt idx="13">
                  <c:v>-0.34715128135784645</c:v>
                </c:pt>
                <c:pt idx="14">
                  <c:v>-0.5669987486586141</c:v>
                </c:pt>
                <c:pt idx="16">
                  <c:v>0</c:v>
                </c:pt>
                <c:pt idx="17">
                  <c:v>-3.3663966734525916E-2</c:v>
                </c:pt>
                <c:pt idx="18">
                  <c:v>-2.7353241809023078E-2</c:v>
                </c:pt>
                <c:pt idx="19">
                  <c:v>-4.6195385333844055E-2</c:v>
                </c:pt>
                <c:pt idx="20">
                  <c:v>-7.4709515480032532E-2</c:v>
                </c:pt>
                <c:pt idx="21">
                  <c:v>-0.37123482703375876</c:v>
                </c:pt>
                <c:pt idx="22">
                  <c:v>-0.57442924054329358</c:v>
                </c:pt>
                <c:pt idx="24">
                  <c:v>-5.774984688722707E-2</c:v>
                </c:pt>
                <c:pt idx="25">
                  <c:v>-4.2858883020423712E-2</c:v>
                </c:pt>
                <c:pt idx="26">
                  <c:v>-1.5579426786513809E-2</c:v>
                </c:pt>
                <c:pt idx="27">
                  <c:v>-0.10507111975685667</c:v>
                </c:pt>
                <c:pt idx="28">
                  <c:v>-0.17506685419650014</c:v>
                </c:pt>
                <c:pt idx="29">
                  <c:v>-0.29224902227533017</c:v>
                </c:pt>
                <c:pt idx="30">
                  <c:v>-0.38909537173626557</c:v>
                </c:pt>
                <c:pt idx="31">
                  <c:v>-0.19979834053581647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1-446F-B85B-725EC212FB2C}"/>
            </c:ext>
          </c:extLst>
        </c:ser>
        <c:ser>
          <c:idx val="2"/>
          <c:order val="2"/>
          <c:tx>
            <c:strRef>
              <c:f>peltier2!$E$1</c:f>
              <c:strCache>
                <c:ptCount val="1"/>
                <c:pt idx="0">
                  <c:v>jalankulku ja pyöräily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peltier2!$E$2:$E$33</c:f>
              <c:numCache>
                <c:formatCode>0.0%</c:formatCode>
                <c:ptCount val="32"/>
                <c:pt idx="0">
                  <c:v>-8.3666236642519157E-3</c:v>
                </c:pt>
                <c:pt idx="1">
                  <c:v>-3.6417124495161874E-3</c:v>
                </c:pt>
                <c:pt idx="2">
                  <c:v>-6.0494870564155945E-3</c:v>
                </c:pt>
                <c:pt idx="3">
                  <c:v>0</c:v>
                </c:pt>
                <c:pt idx="4">
                  <c:v>-6.6896899615847272E-3</c:v>
                </c:pt>
                <c:pt idx="5">
                  <c:v>-2.5774067411764027E-2</c:v>
                </c:pt>
                <c:pt idx="6">
                  <c:v>0</c:v>
                </c:pt>
                <c:pt idx="8">
                  <c:v>-3.387733696699672E-2</c:v>
                </c:pt>
                <c:pt idx="9">
                  <c:v>0</c:v>
                </c:pt>
                <c:pt idx="10">
                  <c:v>0</c:v>
                </c:pt>
                <c:pt idx="11">
                  <c:v>-3.6449788211870286E-3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-1.4210851009444168E-2</c:v>
                </c:pt>
                <c:pt idx="20">
                  <c:v>-1.4484075220393253E-2</c:v>
                </c:pt>
                <c:pt idx="21">
                  <c:v>0</c:v>
                </c:pt>
                <c:pt idx="22">
                  <c:v>-2.2871766807770928E-2</c:v>
                </c:pt>
                <c:pt idx="24">
                  <c:v>-1.236605070470885E-2</c:v>
                </c:pt>
                <c:pt idx="25">
                  <c:v>-4.7915619036315422E-2</c:v>
                </c:pt>
                <c:pt idx="26">
                  <c:v>-1.9807744238815185E-2</c:v>
                </c:pt>
                <c:pt idx="27">
                  <c:v>-1.3325691279199426E-2</c:v>
                </c:pt>
                <c:pt idx="28">
                  <c:v>-7.690330841683162E-3</c:v>
                </c:pt>
                <c:pt idx="29">
                  <c:v>-1.0628160069755773E-2</c:v>
                </c:pt>
                <c:pt idx="30">
                  <c:v>-1.5138682938900475E-2</c:v>
                </c:pt>
                <c:pt idx="31">
                  <c:v>-3.9341708641319362E-2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1-446F-B85B-725EC212FB2C}"/>
            </c:ext>
          </c:extLst>
        </c:ser>
        <c:ser>
          <c:idx val="3"/>
          <c:order val="3"/>
          <c:tx>
            <c:strRef>
              <c:f>peltier2!$F$1</c:f>
              <c:strCache>
                <c:ptCount val="1"/>
                <c:pt idx="0">
                  <c:v>joukkoliikenne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peltier2!$F$2:$F$33</c:f>
              <c:numCache>
                <c:formatCode>General</c:formatCode>
                <c:ptCount val="32"/>
              </c:numCache>
            </c:numRef>
          </c:val>
          <c:extLst>
            <c:ext xmlns:c16="http://schemas.microsoft.com/office/drawing/2014/chart" uri="{C3380CC4-5D6E-409C-BE32-E72D297353CC}">
              <c16:uniqueId val="{00000003-E4A1-446F-B85B-725EC212FB2C}"/>
            </c:ext>
          </c:extLst>
        </c:ser>
        <c:ser>
          <c:idx val="4"/>
          <c:order val="4"/>
          <c:tx>
            <c:strRef>
              <c:f>peltier2!$G$1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peltier2!$G$2:$G$33</c:f>
              <c:numCache>
                <c:formatCode>0.0%</c:formatCode>
                <c:ptCount val="32"/>
                <c:pt idx="0">
                  <c:v>8.0050648997982195E-3</c:v>
                </c:pt>
                <c:pt idx="1">
                  <c:v>8.7549518480665011E-3</c:v>
                </c:pt>
                <c:pt idx="2">
                  <c:v>1.4013970783590618E-2</c:v>
                </c:pt>
                <c:pt idx="3">
                  <c:v>4.6754821308484205E-3</c:v>
                </c:pt>
                <c:pt idx="4">
                  <c:v>2.6063256779953844E-2</c:v>
                </c:pt>
                <c:pt idx="5">
                  <c:v>1.8441860714465395E-3</c:v>
                </c:pt>
                <c:pt idx="6">
                  <c:v>2.6370856830759307E-2</c:v>
                </c:pt>
                <c:pt idx="8">
                  <c:v>3.0353116777753378E-2</c:v>
                </c:pt>
                <c:pt idx="9">
                  <c:v>4.4422833042964066E-3</c:v>
                </c:pt>
                <c:pt idx="10">
                  <c:v>2.9086911993219378E-2</c:v>
                </c:pt>
                <c:pt idx="11">
                  <c:v>3.6081303445392975E-3</c:v>
                </c:pt>
                <c:pt idx="12">
                  <c:v>1.9085220252832704E-3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1.0490815945550585E-2</c:v>
                </c:pt>
                <c:pt idx="19">
                  <c:v>7.9948217871730533E-3</c:v>
                </c:pt>
                <c:pt idx="20">
                  <c:v>1.4792564003246945E-2</c:v>
                </c:pt>
                <c:pt idx="21">
                  <c:v>4.4681485822639401E-3</c:v>
                </c:pt>
                <c:pt idx="22">
                  <c:v>1.7378587869019069E-2</c:v>
                </c:pt>
                <c:pt idx="24">
                  <c:v>3.0817602702586724E-2</c:v>
                </c:pt>
                <c:pt idx="25">
                  <c:v>1.5771456770997633E-2</c:v>
                </c:pt>
                <c:pt idx="26">
                  <c:v>7.403354831469343E-3</c:v>
                </c:pt>
                <c:pt idx="27">
                  <c:v>1.3027021204731584E-2</c:v>
                </c:pt>
                <c:pt idx="28">
                  <c:v>2.0234521045920929E-2</c:v>
                </c:pt>
                <c:pt idx="29">
                  <c:v>2.5116807199196473E-2</c:v>
                </c:pt>
                <c:pt idx="30">
                  <c:v>1.8826599807787118E-2</c:v>
                </c:pt>
                <c:pt idx="31">
                  <c:v>0.26020787830394732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1-446F-B85B-725EC212FB2C}"/>
            </c:ext>
          </c:extLst>
        </c:ser>
        <c:ser>
          <c:idx val="5"/>
          <c:order val="5"/>
          <c:tx>
            <c:strRef>
              <c:f>peltier2!$I$1</c:f>
              <c:strCache>
                <c:ptCount val="1"/>
                <c:pt idx="0">
                  <c:v>henkilöauto, kuljettaja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peltier2!$I$2:$I$33</c:f>
              <c:numCache>
                <c:formatCode>0.0%</c:formatCode>
                <c:ptCount val="32"/>
                <c:pt idx="0">
                  <c:v>0.6075318075553473</c:v>
                </c:pt>
                <c:pt idx="1">
                  <c:v>0.67464110791076948</c:v>
                </c:pt>
                <c:pt idx="2">
                  <c:v>0.66649100230368141</c:v>
                </c:pt>
                <c:pt idx="3">
                  <c:v>0.70059125957814006</c:v>
                </c:pt>
                <c:pt idx="4">
                  <c:v>0.56933577978939043</c:v>
                </c:pt>
                <c:pt idx="5">
                  <c:v>0.51723316004912334</c:v>
                </c:pt>
                <c:pt idx="6">
                  <c:v>0.43581172228181114</c:v>
                </c:pt>
                <c:pt idx="8">
                  <c:v>0.57961712065047355</c:v>
                </c:pt>
                <c:pt idx="9">
                  <c:v>0.74048073422293026</c:v>
                </c:pt>
                <c:pt idx="10">
                  <c:v>0.73416862374629177</c:v>
                </c:pt>
                <c:pt idx="11">
                  <c:v>0.6047010199175078</c:v>
                </c:pt>
                <c:pt idx="12">
                  <c:v>0.66471053756540677</c:v>
                </c:pt>
                <c:pt idx="13">
                  <c:v>0.4584823729315175</c:v>
                </c:pt>
                <c:pt idx="14">
                  <c:v>9.068326210217928E-2</c:v>
                </c:pt>
                <c:pt idx="16">
                  <c:v>0.608901432913591</c:v>
                </c:pt>
                <c:pt idx="17">
                  <c:v>0.85843981461428509</c:v>
                </c:pt>
                <c:pt idx="18">
                  <c:v>0.4780727257147403</c:v>
                </c:pt>
                <c:pt idx="19">
                  <c:v>0.65029297980362066</c:v>
                </c:pt>
                <c:pt idx="20">
                  <c:v>0.67576048480338469</c:v>
                </c:pt>
                <c:pt idx="21">
                  <c:v>0.39836965926982904</c:v>
                </c:pt>
                <c:pt idx="22">
                  <c:v>0.31568418704860629</c:v>
                </c:pt>
                <c:pt idx="24">
                  <c:v>0.60670107315474719</c:v>
                </c:pt>
                <c:pt idx="25">
                  <c:v>0.57473443546649083</c:v>
                </c:pt>
                <c:pt idx="26">
                  <c:v>0.65056469138660056</c:v>
                </c:pt>
                <c:pt idx="27">
                  <c:v>0.53051342285748504</c:v>
                </c:pt>
                <c:pt idx="28">
                  <c:v>0.44697967504758579</c:v>
                </c:pt>
                <c:pt idx="29">
                  <c:v>0.42177941891742954</c:v>
                </c:pt>
                <c:pt idx="30">
                  <c:v>0.35446827816005083</c:v>
                </c:pt>
                <c:pt idx="31">
                  <c:v>0.12583037359830823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A1-446F-B85B-725EC212FB2C}"/>
            </c:ext>
          </c:extLst>
        </c:ser>
        <c:ser>
          <c:idx val="6"/>
          <c:order val="6"/>
          <c:tx>
            <c:strRef>
              <c:f>peltier2!$H$1</c:f>
              <c:strCache>
                <c:ptCount val="1"/>
                <c:pt idx="0">
                  <c:v>henkilöauto, matkustaja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peltier2!$A$2:$B$33</c:f>
              <c:multiLvlStrCache>
                <c:ptCount val="32"/>
                <c:lvl>
                  <c:pt idx="0">
                    <c:v>&gt;5</c:v>
                  </c:pt>
                  <c:pt idx="1">
                    <c:v>4–5</c:v>
                  </c:pt>
                  <c:pt idx="2">
                    <c:v>3–4</c:v>
                  </c:pt>
                  <c:pt idx="3">
                    <c:v>2–3</c:v>
                  </c:pt>
                  <c:pt idx="4">
                    <c:v>1,5–2</c:v>
                  </c:pt>
                  <c:pt idx="5">
                    <c:v>1,2–1,5</c:v>
                  </c:pt>
                  <c:pt idx="6">
                    <c:v>0,8–1,2</c:v>
                  </c:pt>
                  <c:pt idx="7">
                    <c:v>alle 0,8</c:v>
                  </c:pt>
                  <c:pt idx="8">
                    <c:v>&gt;5</c:v>
                  </c:pt>
                  <c:pt idx="9">
                    <c:v>4–5</c:v>
                  </c:pt>
                  <c:pt idx="10">
                    <c:v>3–4</c:v>
                  </c:pt>
                  <c:pt idx="11">
                    <c:v>2–3</c:v>
                  </c:pt>
                  <c:pt idx="12">
                    <c:v>1,5–2</c:v>
                  </c:pt>
                  <c:pt idx="13">
                    <c:v>1,2–1,5</c:v>
                  </c:pt>
                  <c:pt idx="14">
                    <c:v>0,8–1,2</c:v>
                  </c:pt>
                  <c:pt idx="15">
                    <c:v>alle 0,8</c:v>
                  </c:pt>
                  <c:pt idx="16">
                    <c:v>&gt;5</c:v>
                  </c:pt>
                  <c:pt idx="17">
                    <c:v>4–5</c:v>
                  </c:pt>
                  <c:pt idx="18">
                    <c:v>3–4</c:v>
                  </c:pt>
                  <c:pt idx="19">
                    <c:v>2–3</c:v>
                  </c:pt>
                  <c:pt idx="20">
                    <c:v>1,5–2</c:v>
                  </c:pt>
                  <c:pt idx="21">
                    <c:v>1,2–1,5</c:v>
                  </c:pt>
                  <c:pt idx="22">
                    <c:v>0,8–1,2</c:v>
                  </c:pt>
                  <c:pt idx="23">
                    <c:v>alle 0,8</c:v>
                  </c:pt>
                  <c:pt idx="24">
                    <c:v>&gt;5</c:v>
                  </c:pt>
                  <c:pt idx="25">
                    <c:v>4–5</c:v>
                  </c:pt>
                  <c:pt idx="26">
                    <c:v>3–4</c:v>
                  </c:pt>
                  <c:pt idx="27">
                    <c:v>2–3</c:v>
                  </c:pt>
                  <c:pt idx="28">
                    <c:v>1,5–2</c:v>
                  </c:pt>
                  <c:pt idx="29">
                    <c:v>1,2–1,5</c:v>
                  </c:pt>
                  <c:pt idx="30">
                    <c:v>0,8–1,2</c:v>
                  </c:pt>
                  <c:pt idx="31">
                    <c:v>alle 0,8</c:v>
                  </c:pt>
                </c:lvl>
                <c:lvl>
                  <c:pt idx="0">
                    <c:v>40–60km</c:v>
                  </c:pt>
                  <c:pt idx="8">
                    <c:v>60–80km</c:v>
                  </c:pt>
                  <c:pt idx="16">
                    <c:v>80–100km</c:v>
                  </c:pt>
                  <c:pt idx="24">
                    <c:v>yli 100km</c:v>
                  </c:pt>
                </c:lvl>
              </c:multiLvlStrCache>
            </c:multiLvlStrRef>
          </c:cat>
          <c:val>
            <c:numRef>
              <c:f>peltier2!$H$2:$H$33</c:f>
              <c:numCache>
                <c:formatCode>0.0%</c:formatCode>
                <c:ptCount val="32"/>
                <c:pt idx="0">
                  <c:v>0.36637672730853349</c:v>
                </c:pt>
                <c:pt idx="1">
                  <c:v>0.30134265521622816</c:v>
                </c:pt>
                <c:pt idx="2">
                  <c:v>0.28840352801099467</c:v>
                </c:pt>
                <c:pt idx="3">
                  <c:v>0.24916878978588838</c:v>
                </c:pt>
                <c:pt idx="4">
                  <c:v>0.23350942643170342</c:v>
                </c:pt>
                <c:pt idx="5">
                  <c:v>0.18386518636918855</c:v>
                </c:pt>
                <c:pt idx="6">
                  <c:v>0.18018824262285013</c:v>
                </c:pt>
                <c:pt idx="8">
                  <c:v>0.30196011636089809</c:v>
                </c:pt>
                <c:pt idx="9">
                  <c:v>0.25063469916847692</c:v>
                </c:pt>
                <c:pt idx="10">
                  <c:v>0.19846663547111171</c:v>
                </c:pt>
                <c:pt idx="11">
                  <c:v>0.34070041101153298</c:v>
                </c:pt>
                <c:pt idx="12">
                  <c:v>0.20129086912586561</c:v>
                </c:pt>
                <c:pt idx="13">
                  <c:v>0.19436634571063613</c:v>
                </c:pt>
                <c:pt idx="14">
                  <c:v>0.34231798923920675</c:v>
                </c:pt>
                <c:pt idx="16">
                  <c:v>0.39109856708640905</c:v>
                </c:pt>
                <c:pt idx="17">
                  <c:v>0.10789621865118897</c:v>
                </c:pt>
                <c:pt idx="18">
                  <c:v>0.47359240058513535</c:v>
                </c:pt>
                <c:pt idx="19">
                  <c:v>0.27331114027874498</c:v>
                </c:pt>
                <c:pt idx="20">
                  <c:v>0.20546079648969562</c:v>
                </c:pt>
                <c:pt idx="21">
                  <c:v>0.22145921653188436</c:v>
                </c:pt>
                <c:pt idx="22">
                  <c:v>5.2257629862291134E-2</c:v>
                </c:pt>
                <c:pt idx="24">
                  <c:v>0.26154782384814335</c:v>
                </c:pt>
                <c:pt idx="25">
                  <c:v>0.30294814893477467</c:v>
                </c:pt>
                <c:pt idx="26">
                  <c:v>0.29924142792513181</c:v>
                </c:pt>
                <c:pt idx="27">
                  <c:v>0.32503572369699552</c:v>
                </c:pt>
                <c:pt idx="28">
                  <c:v>0.32979409782238894</c:v>
                </c:pt>
                <c:pt idx="29">
                  <c:v>0.22510978433909148</c:v>
                </c:pt>
                <c:pt idx="30">
                  <c:v>0.20364446754920901</c:v>
                </c:pt>
                <c:pt idx="31">
                  <c:v>0.11461382061666137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A1-446F-B85B-725EC212F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8799440"/>
        <c:axId val="908783368"/>
      </c:barChart>
      <c:catAx>
        <c:axId val="9087994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lähtö- ja määräpaikan välisen linnuntie-etäisyyden vaihteluväli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8783368"/>
        <c:crosses val="autoZero"/>
        <c:auto val="1"/>
        <c:lblAlgn val="ctr"/>
        <c:lblOffset val="100"/>
        <c:noMultiLvlLbl val="0"/>
      </c:catAx>
      <c:valAx>
        <c:axId val="908783368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kulkutapaosuus</a:t>
                </a:r>
              </a:p>
            </c:rich>
          </c:tx>
          <c:layout>
            <c:manualLayout>
              <c:xMode val="edge"/>
              <c:yMode val="edge"/>
              <c:x val="0.48970166821064615"/>
              <c:y val="0.91197252004045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;0%;0%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8799440"/>
        <c:crosses val="max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4622555068793885"/>
          <c:y val="0.95414672417463708"/>
          <c:w val="0.70754878365915552"/>
          <c:h val="4.1301477434907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50"/>
      </a:pPr>
      <a:endParaRPr lang="fi-FI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chemeClr val="accent1"/>
                </a:solidFill>
              </a:rPr>
              <a:t>Liikkumattomien osuus </a:t>
            </a:r>
            <a:endParaRPr lang="fi-FI" dirty="0" smtClean="0">
              <a:solidFill>
                <a:schemeClr val="accent1"/>
              </a:solidFill>
            </a:endParaRP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fi-FI" dirty="0" smtClean="0">
                <a:solidFill>
                  <a:schemeClr val="accent1"/>
                </a:solidFill>
              </a:rPr>
              <a:t>6 </a:t>
            </a:r>
            <a:r>
              <a:rPr lang="fi-FI" dirty="0">
                <a:solidFill>
                  <a:schemeClr val="accent1"/>
                </a:solidFill>
              </a:rPr>
              <a:t>vuotta täyttäneistä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Liikkumattomien osuus 6 vuotta täyttäneistä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6-4A96-80FA-223F1B253B1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E6-4A96-80FA-223F1B253B1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A725C7-0FD8-410F-8551-0BC09D5C2962}" type="PERCENTAG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E6-4A96-80FA-223F1B253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ei liikkunut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6-4A96-80FA-223F1B253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K15d!$A$17:$B$22</cx:f>
        <cx:lvl ptCount="6">
          <cx:pt idx="0">ajo ainoalla autolla 14 400 km</cx:pt>
          <cx:pt idx="1">ajo ensimmäisellä autolla 21 900 km</cx:pt>
          <cx:pt idx="2">ajo toisella autolla 11 000 km</cx:pt>
          <cx:pt idx="3">ajo ensimmäisellä autolla 23 500 km</cx:pt>
          <cx:pt idx="4">ajo toisella autolla 14 100 km</cx:pt>
          <cx:pt idx="5">ajo kolmannella autolla 7 500 km</cx:pt>
        </cx:lvl>
        <cx:lvl ptCount="6">
          <cx:pt idx="0">taloudessa 1 auto</cx:pt>
          <cx:pt idx="1">taloudessa 2 autoa, yht. 33 000 km</cx:pt>
          <cx:pt idx="3">taloudessa 2 autoa, yht. 45 000 km</cx:pt>
        </cx:lvl>
      </cx:strDim>
      <cx:numDim type="size">
        <cx:f>K15d!$C$17:$C$22</cx:f>
        <cx:lvl ptCount="6" formatCode="0">
          <cx:pt idx="0">14379</cx:pt>
          <cx:pt idx="1">21929</cx:pt>
          <cx:pt idx="2">10988</cx:pt>
          <cx:pt idx="3">23532</cx:pt>
          <cx:pt idx="4">14101</cx:pt>
          <cx:pt idx="5">7490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fi-FI" sz="2128" b="1" i="0" u="none" strike="noStrike" kern="1200" cap="all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/>
              </a:rPr>
              <a:t>Talouden autolla ajo vuodessa 1,2, ja 3 auton talouksissa</a:t>
            </a:r>
            <a:endParaRPr lang="fi-FI" dirty="0"/>
          </a:p>
        </cx:rich>
      </cx:tx>
    </cx:title>
    <cx:plotArea>
      <cx:plotAreaRegion>
        <cx:series layoutId="treemap" uniqueId="{0B26C949-A32D-49AB-B1D0-0F3BEF48D9F1}">
          <cx:dataLabels pos="ctr">
            <cx:visibility seriesName="0" categoryName="1" value="0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bg1"/>
    </cs:fontRef>
    <cs:defRPr sz="1330" b="1" i="0" u="none" strike="noStrike" kern="1200" spc="0" baseline="0"/>
    <cs:bodyPr lIns="38100" tIns="19050" rIns="38100" bIns="19050">
      <a:spAutoFit/>
    </cs:bodyPr>
  </cs:dataLabel>
  <cs:dataLabelCallout>
    <cs:lnRef idx="0">
      <cs:styleClr val="auto"/>
    </cs:lnRef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phClr"/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0.11447</cdr:x>
      <cdr:y>0.07776</cdr:y>
    </cdr:from>
    <cdr:to>
      <cdr:x>0.40986</cdr:x>
      <cdr:y>0.21209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91980" y="323061"/>
          <a:ext cx="2559841" cy="558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schemeClr val="tx1">
                  <a:lumMod val="75000"/>
                  <a:lumOff val="25000"/>
                </a:schemeClr>
              </a:solidFill>
            </a:rPr>
            <a:t>joukkoliikenteen ovelta</a:t>
          </a:r>
          <a:r>
            <a:rPr lang="fi-FI" sz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fi-FI" sz="1200" dirty="0">
              <a:solidFill>
                <a:schemeClr val="tx1">
                  <a:lumMod val="75000"/>
                  <a:lumOff val="25000"/>
                </a:schemeClr>
              </a:solidFill>
            </a:rPr>
            <a:t>ovelle -matka-</a:t>
          </a:r>
        </a:p>
        <a:p xmlns:a="http://schemas.openxmlformats.org/drawingml/2006/main">
          <a:r>
            <a:rPr lang="fi-FI" sz="1200" dirty="0">
              <a:solidFill>
                <a:schemeClr val="tx1">
                  <a:lumMod val="75000"/>
                  <a:lumOff val="25000"/>
                </a:schemeClr>
              </a:solidFill>
            </a:rPr>
            <a:t>ajan suhde</a:t>
          </a:r>
          <a:r>
            <a:rPr lang="fi-FI" sz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henkilöauton matka-aikaan</a:t>
          </a:r>
          <a:endParaRPr lang="fi-FI" sz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0.10451</cdr:x>
      <cdr:y>0.16403</cdr:y>
    </cdr:from>
    <cdr:to>
      <cdr:x>0.40424</cdr:x>
      <cdr:y>0.18209</cdr:y>
    </cdr:to>
    <cdr:sp macro="" textlink="">
      <cdr:nvSpPr>
        <cdr:cNvPr id="5" name="Freeform 4"/>
        <cdr:cNvSpPr/>
      </cdr:nvSpPr>
      <cdr:spPr>
        <a:xfrm xmlns:a="http://schemas.openxmlformats.org/drawingml/2006/main" flipV="1">
          <a:off x="905647" y="681420"/>
          <a:ext cx="2597550" cy="75035"/>
        </a:xfrm>
        <a:custGeom xmlns:a="http://schemas.openxmlformats.org/drawingml/2006/main">
          <a:avLst/>
          <a:gdLst>
            <a:gd name="connsiteX0" fmla="*/ 1685192 w 1685192"/>
            <a:gd name="connsiteY0" fmla="*/ 4579 h 123642"/>
            <a:gd name="connsiteX1" fmla="*/ 119062 w 1685192"/>
            <a:gd name="connsiteY1" fmla="*/ 0 h 123642"/>
            <a:gd name="connsiteX2" fmla="*/ 0 w 1685192"/>
            <a:gd name="connsiteY2" fmla="*/ 123642 h 12364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685192" h="123642">
              <a:moveTo>
                <a:pt x="1685192" y="4579"/>
              </a:moveTo>
              <a:lnTo>
                <a:pt x="119062" y="0"/>
              </a:lnTo>
              <a:lnTo>
                <a:pt x="0" y="123642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  <a:tailEnd type="arrow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0.11647</cdr:x>
      <cdr:y>0.00725</cdr:y>
    </cdr:from>
    <cdr:to>
      <cdr:x>0.41028</cdr:x>
      <cdr:y>0.1398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4753" y="30523"/>
          <a:ext cx="2559841" cy="558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dirty="0">
              <a:solidFill>
                <a:schemeClr val="tx1">
                  <a:lumMod val="75000"/>
                  <a:lumOff val="25000"/>
                </a:schemeClr>
              </a:solidFill>
            </a:rPr>
            <a:t>joukkoliikenteen ovelta</a:t>
          </a:r>
          <a:r>
            <a:rPr lang="fi-FI" sz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fi-FI" sz="1200" dirty="0">
              <a:solidFill>
                <a:schemeClr val="tx1">
                  <a:lumMod val="75000"/>
                  <a:lumOff val="25000"/>
                </a:schemeClr>
              </a:solidFill>
            </a:rPr>
            <a:t>ovelle -matka-</a:t>
          </a:r>
        </a:p>
        <a:p xmlns:a="http://schemas.openxmlformats.org/drawingml/2006/main">
          <a:r>
            <a:rPr lang="fi-FI" sz="1200" dirty="0">
              <a:solidFill>
                <a:schemeClr val="tx1">
                  <a:lumMod val="75000"/>
                  <a:lumOff val="25000"/>
                </a:schemeClr>
              </a:solidFill>
            </a:rPr>
            <a:t>ajan suhde</a:t>
          </a:r>
          <a:r>
            <a:rPr lang="fi-FI" sz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henkilöauton matka-aikaan</a:t>
          </a:r>
          <a:endParaRPr lang="fi-FI" sz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0.10656</cdr:x>
      <cdr:y>0.09237</cdr:y>
    </cdr:from>
    <cdr:to>
      <cdr:x>0.4047</cdr:x>
      <cdr:y>0.11019</cdr:y>
    </cdr:to>
    <cdr:sp macro="" textlink="">
      <cdr:nvSpPr>
        <cdr:cNvPr id="6" name="Freeform 5"/>
        <cdr:cNvSpPr/>
      </cdr:nvSpPr>
      <cdr:spPr>
        <a:xfrm xmlns:a="http://schemas.openxmlformats.org/drawingml/2006/main" flipV="1">
          <a:off x="928420" y="388882"/>
          <a:ext cx="2597550" cy="75035"/>
        </a:xfrm>
        <a:custGeom xmlns:a="http://schemas.openxmlformats.org/drawingml/2006/main">
          <a:avLst/>
          <a:gdLst>
            <a:gd name="connsiteX0" fmla="*/ 1685192 w 1685192"/>
            <a:gd name="connsiteY0" fmla="*/ 4579 h 123642"/>
            <a:gd name="connsiteX1" fmla="*/ 119062 w 1685192"/>
            <a:gd name="connsiteY1" fmla="*/ 0 h 123642"/>
            <a:gd name="connsiteX2" fmla="*/ 0 w 1685192"/>
            <a:gd name="connsiteY2" fmla="*/ 123642 h 12364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685192" h="123642">
              <a:moveTo>
                <a:pt x="1685192" y="4579"/>
              </a:moveTo>
              <a:lnTo>
                <a:pt x="119062" y="0"/>
              </a:lnTo>
              <a:lnTo>
                <a:pt x="0" y="123642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  <a:tailEnd type="arrow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0.88527</cdr:x>
      <cdr:y>0.61675</cdr:y>
    </cdr:from>
    <cdr:to>
      <cdr:x>1</cdr:x>
      <cdr:y>0.9181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7460944" y="2062130"/>
          <a:ext cx="966947" cy="1007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400" dirty="0">
              <a:solidFill>
                <a:schemeClr val="tx1">
                  <a:lumMod val="75000"/>
                  <a:lumOff val="25000"/>
                </a:schemeClr>
              </a:solidFill>
            </a:rPr>
            <a:t>km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6EF-3393-418A-87D5-D0FD0EDADC7C}" type="datetimeFigureOut">
              <a:rPr lang="fi-FI" smtClean="0"/>
              <a:t>14.3.2018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591A-E519-4A66-87CC-81D54FA79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eulogoplaceholder"/>
          <p:cNvSpPr txBox="1"/>
          <p:nvPr userDrawn="1"/>
        </p:nvSpPr>
        <p:spPr>
          <a:xfrm>
            <a:off x="7504324" y="54670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eulogoplaceholder"/>
          <p:cNvSpPr txBox="1"/>
          <p:nvPr userDrawn="1"/>
        </p:nvSpPr>
        <p:spPr>
          <a:xfrm>
            <a:off x="7504324" y="54670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2" name="eukarelialogoplaceholder"/>
          <p:cNvSpPr txBox="1"/>
          <p:nvPr userDrawn="1"/>
        </p:nvSpPr>
        <p:spPr>
          <a:xfrm>
            <a:off x="7750174" y="548858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smtClean="0"/>
              <a:t>Lisää kuva </a:t>
            </a:r>
            <a:r>
              <a:rPr lang="fi-FI" dirty="0" err="1" smtClean="0"/>
              <a:t>Kameleonin</a:t>
            </a:r>
            <a:r>
              <a:rPr lang="fi-FI" dirty="0" smtClean="0"/>
              <a:t> Kuvagalleria kuvakkeella</a:t>
            </a:r>
            <a:endParaRPr lang="fi-FI" dirty="0"/>
          </a:p>
        </p:txBody>
      </p:sp>
      <p:sp>
        <p:nvSpPr>
          <p:cNvPr id="12" name="eulogoplaceholder"/>
          <p:cNvSpPr txBox="1"/>
          <p:nvPr userDrawn="1"/>
        </p:nvSpPr>
        <p:spPr>
          <a:xfrm>
            <a:off x="7504324" y="53273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7750174" y="534889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6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eulogoplaceholder"/>
          <p:cNvSpPr txBox="1"/>
          <p:nvPr userDrawn="1"/>
        </p:nvSpPr>
        <p:spPr>
          <a:xfrm>
            <a:off x="7504324" y="546701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7750174" y="53489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0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eulogoplaceholder"/>
          <p:cNvSpPr txBox="1"/>
          <p:nvPr userDrawn="1"/>
        </p:nvSpPr>
        <p:spPr>
          <a:xfrm>
            <a:off x="750432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karelialogoplaceholder"/>
          <p:cNvSpPr txBox="1"/>
          <p:nvPr userDrawn="1"/>
        </p:nvSpPr>
        <p:spPr>
          <a:xfrm>
            <a:off x="7750174" y="536400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8" name="eufinancelogoplaceholder"/>
          <p:cNvSpPr txBox="1"/>
          <p:nvPr userDrawn="1"/>
        </p:nvSpPr>
        <p:spPr>
          <a:xfrm>
            <a:off x="450660" y="4680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9" name="eulogotenplaceholder"/>
          <p:cNvSpPr txBox="1"/>
          <p:nvPr userDrawn="1"/>
        </p:nvSpPr>
        <p:spPr>
          <a:xfrm>
            <a:off x="486000" y="4680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 smtClean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&lt;Kirjoita lopputervehdys&gt;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5" name="Tekstiruutu 4"/>
          <p:cNvSpPr txBox="1"/>
          <p:nvPr userDrawn="1"/>
        </p:nvSpPr>
        <p:spPr>
          <a:xfrm>
            <a:off x="360000" y="3168000"/>
            <a:ext cx="4547079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None/>
              <a:defRPr lang="en-US" sz="1200" b="0" baseline="0" dirty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375"/>
              </a:spcBef>
              <a:buClr>
                <a:srgbClr val="A59D95"/>
              </a:buClr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lvl="0"/>
            <a:r>
              <a:rPr lang="fi-FI" dirty="0" smtClean="0"/>
              <a:t>liikennevirasto.fi</a:t>
            </a:r>
          </a:p>
          <a:p>
            <a:pPr lvl="0"/>
            <a:r>
              <a:rPr lang="fi-FI" dirty="0" smtClean="0"/>
              <a:t>twitter.com/liikennevirasto</a:t>
            </a:r>
          </a:p>
          <a:p>
            <a:pPr lvl="0"/>
            <a:r>
              <a:rPr lang="fi-FI" dirty="0" smtClean="0"/>
              <a:t>facebook.com/liikennevirasto</a:t>
            </a:r>
          </a:p>
          <a:p>
            <a:pPr lvl="0"/>
            <a:r>
              <a:rPr lang="fi-FI" dirty="0" smtClean="0"/>
              <a:t>youtube.com/liikennevirasto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09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14.3.2018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 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3" r:id="rId4"/>
    <p:sldLayoutId id="2147483663" r:id="rId5"/>
    <p:sldLayoutId id="2147483654" r:id="rId6"/>
    <p:sldLayoutId id="2147483665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emf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404579" y="3690653"/>
            <a:ext cx="5018682" cy="730800"/>
          </a:xfrm>
        </p:spPr>
        <p:txBody>
          <a:bodyPr/>
          <a:lstStyle/>
          <a:p>
            <a:r>
              <a:rPr lang="fi-FI" dirty="0" smtClean="0"/>
              <a:t>Henkilöliikennetutkimus 2016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Suomalaisten liikkuminen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Versio 14.3.2018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Henkilöliikennetutkimukset 1974-2016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81303"/>
              </p:ext>
            </p:extLst>
          </p:nvPr>
        </p:nvGraphicFramePr>
        <p:xfrm>
          <a:off x="94596" y="1166646"/>
          <a:ext cx="8725404" cy="3310761"/>
        </p:xfrm>
        <a:graphic>
          <a:graphicData uri="http://schemas.openxmlformats.org/drawingml/2006/table">
            <a:tbl>
              <a:tblPr/>
              <a:tblGrid>
                <a:gridCol w="2411748">
                  <a:extLst>
                    <a:ext uri="{9D8B030D-6E8A-4147-A177-3AD203B41FA5}">
                      <a16:colId xmlns:a16="http://schemas.microsoft.com/office/drawing/2014/main" val="3569357379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3054310093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2955881083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3974878234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3990037030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1789532679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381566240"/>
                    </a:ext>
                  </a:extLst>
                </a:gridCol>
                <a:gridCol w="749766">
                  <a:extLst>
                    <a:ext uri="{9D8B030D-6E8A-4147-A177-3AD203B41FA5}">
                      <a16:colId xmlns:a16="http://schemas.microsoft.com/office/drawing/2014/main" val="3762754571"/>
                    </a:ext>
                  </a:extLst>
                </a:gridCol>
                <a:gridCol w="852860">
                  <a:extLst>
                    <a:ext uri="{9D8B030D-6E8A-4147-A177-3AD203B41FA5}">
                      <a16:colId xmlns:a16="http://schemas.microsoft.com/office/drawing/2014/main" val="3376265828"/>
                    </a:ext>
                  </a:extLst>
                </a:gridCol>
                <a:gridCol w="212434">
                  <a:extLst>
                    <a:ext uri="{9D8B030D-6E8A-4147-A177-3AD203B41FA5}">
                      <a16:colId xmlns:a16="http://schemas.microsoft.com/office/drawing/2014/main" val="2929084058"/>
                    </a:ext>
                  </a:extLst>
                </a:gridCol>
              </a:tblGrid>
              <a:tr h="21541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Keskiarvo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59627"/>
                  </a:ext>
                </a:extLst>
              </a:tr>
              <a:tr h="21541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Tiedonkeruumenetelmänä postikysely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puhelinhaastattelu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monimenetelmä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71435"/>
                  </a:ext>
                </a:extLst>
              </a:tr>
              <a:tr h="43082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perusjoukko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13–64-vuotiaat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18–70-vuotiaat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vuotta täyttäneet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vuotta täyttäneet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24172"/>
                  </a:ext>
                </a:extLst>
              </a:tr>
              <a:tr h="43082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Matkakäsite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7/1998–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6/2004–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6/2010–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2016*)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38978"/>
                  </a:ext>
                </a:extLst>
              </a:tr>
              <a:tr h="3257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matkaluku (matkaa/hlö/vrk)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041044"/>
                  </a:ext>
                </a:extLst>
              </a:tr>
              <a:tr h="3257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matkasuorite (km/hlö/vrk)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28279"/>
                  </a:ext>
                </a:extLst>
              </a:tr>
              <a:tr h="3257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kokonaismatka-aika (min/hlö/vrk)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48115"/>
                  </a:ext>
                </a:extLst>
              </a:tr>
              <a:tr h="3257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matkan keskipituus (km/matka)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10875"/>
                  </a:ext>
                </a:extLst>
              </a:tr>
              <a:tr h="3257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matka-ajan keskiarvo (min/matka)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63446"/>
                  </a:ext>
                </a:extLst>
              </a:tr>
              <a:tr h="17423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60321"/>
                  </a:ext>
                </a:extLst>
              </a:tr>
              <a:tr h="215412"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 Sisältää aiemmista tutkimuksista poiketen vain matkat, joiden sekä lähtö- että määräpaikka ovat Suomessa.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2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82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2010-2011 ja 2016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08014"/>
              </p:ext>
            </p:extLst>
          </p:nvPr>
        </p:nvGraphicFramePr>
        <p:xfrm>
          <a:off x="914398" y="770404"/>
          <a:ext cx="7283670" cy="4407955"/>
        </p:xfrm>
        <a:graphic>
          <a:graphicData uri="http://schemas.openxmlformats.org/drawingml/2006/table">
            <a:tbl>
              <a:tblPr/>
              <a:tblGrid>
                <a:gridCol w="2027527">
                  <a:extLst>
                    <a:ext uri="{9D8B030D-6E8A-4147-A177-3AD203B41FA5}">
                      <a16:colId xmlns:a16="http://schemas.microsoft.com/office/drawing/2014/main" val="2596538636"/>
                    </a:ext>
                  </a:extLst>
                </a:gridCol>
                <a:gridCol w="1355358">
                  <a:extLst>
                    <a:ext uri="{9D8B030D-6E8A-4147-A177-3AD203B41FA5}">
                      <a16:colId xmlns:a16="http://schemas.microsoft.com/office/drawing/2014/main" val="1127415277"/>
                    </a:ext>
                  </a:extLst>
                </a:gridCol>
                <a:gridCol w="1278223">
                  <a:extLst>
                    <a:ext uri="{9D8B030D-6E8A-4147-A177-3AD203B41FA5}">
                      <a16:colId xmlns:a16="http://schemas.microsoft.com/office/drawing/2014/main" val="4257196147"/>
                    </a:ext>
                  </a:extLst>
                </a:gridCol>
                <a:gridCol w="1344339">
                  <a:extLst>
                    <a:ext uri="{9D8B030D-6E8A-4147-A177-3AD203B41FA5}">
                      <a16:colId xmlns:a16="http://schemas.microsoft.com/office/drawing/2014/main" val="1762592700"/>
                    </a:ext>
                  </a:extLst>
                </a:gridCol>
                <a:gridCol w="1278223">
                  <a:extLst>
                    <a:ext uri="{9D8B030D-6E8A-4147-A177-3AD203B41FA5}">
                      <a16:colId xmlns:a16="http://schemas.microsoft.com/office/drawing/2014/main" val="1432970903"/>
                    </a:ext>
                  </a:extLst>
                </a:gridCol>
              </a:tblGrid>
              <a:tr h="26321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matkaluku (matkaa/henkilö/vrk)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matkasuorite (km/henkilö/vrk)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04458"/>
                  </a:ext>
                </a:extLst>
              </a:tr>
              <a:tr h="2538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puhelinhaastattelu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monimenetelmä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puhelinhaastattelu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monimenetelmä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35072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2010–2011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2010–2011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75851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jalankulku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85214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pyöräily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92804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liikunnallinen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426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liikunnalliset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3946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henkilöauto, kuljettaja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32685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henkilöauto, matkustaja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2338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15762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yksityinen *)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49566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linja-auto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50741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3022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raitiovaunu, metro, muu raide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37280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91779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lentoliikenne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89990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lauttaliikenne ja muu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83900"/>
                  </a:ext>
                </a:extLst>
              </a:tr>
              <a:tr h="2068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julkinen liikenne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229"/>
                  </a:ext>
                </a:extLst>
              </a:tr>
              <a:tr h="2162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39666"/>
                  </a:ext>
                </a:extLst>
              </a:tr>
              <a:tr h="16544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86833"/>
                  </a:ext>
                </a:extLst>
              </a:tr>
              <a:tr h="16544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 sisältää pakettiautomatkat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9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86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Kulkutapaosuudet 2010-2011 ja 2016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91210"/>
              </p:ext>
            </p:extLst>
          </p:nvPr>
        </p:nvGraphicFramePr>
        <p:xfrm>
          <a:off x="1093075" y="893374"/>
          <a:ext cx="7471449" cy="4286513"/>
        </p:xfrm>
        <a:graphic>
          <a:graphicData uri="http://schemas.openxmlformats.org/drawingml/2006/table">
            <a:tbl>
              <a:tblPr/>
              <a:tblGrid>
                <a:gridCol w="2079798">
                  <a:extLst>
                    <a:ext uri="{9D8B030D-6E8A-4147-A177-3AD203B41FA5}">
                      <a16:colId xmlns:a16="http://schemas.microsoft.com/office/drawing/2014/main" val="1819459888"/>
                    </a:ext>
                  </a:extLst>
                </a:gridCol>
                <a:gridCol w="1390301">
                  <a:extLst>
                    <a:ext uri="{9D8B030D-6E8A-4147-A177-3AD203B41FA5}">
                      <a16:colId xmlns:a16="http://schemas.microsoft.com/office/drawing/2014/main" val="1259692219"/>
                    </a:ext>
                  </a:extLst>
                </a:gridCol>
                <a:gridCol w="1311177">
                  <a:extLst>
                    <a:ext uri="{9D8B030D-6E8A-4147-A177-3AD203B41FA5}">
                      <a16:colId xmlns:a16="http://schemas.microsoft.com/office/drawing/2014/main" val="1723936187"/>
                    </a:ext>
                  </a:extLst>
                </a:gridCol>
                <a:gridCol w="1378996">
                  <a:extLst>
                    <a:ext uri="{9D8B030D-6E8A-4147-A177-3AD203B41FA5}">
                      <a16:colId xmlns:a16="http://schemas.microsoft.com/office/drawing/2014/main" val="3970238198"/>
                    </a:ext>
                  </a:extLst>
                </a:gridCol>
                <a:gridCol w="1311177">
                  <a:extLst>
                    <a:ext uri="{9D8B030D-6E8A-4147-A177-3AD203B41FA5}">
                      <a16:colId xmlns:a16="http://schemas.microsoft.com/office/drawing/2014/main" val="552768882"/>
                    </a:ext>
                  </a:extLst>
                </a:gridCol>
              </a:tblGrid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matkoista (prosenttia)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kilometreistä (prosenttia)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819073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puhelinhaastattelu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monimenetelmä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puhelinhaastattelu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monimenetelmä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72565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2010–2011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2010–2011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892524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jalankulku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164761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pyöräily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47857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liikunnallinen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70488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liikunnalliset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52913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henkilöauto, kuljettaja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77158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henkilöauto, matkustaja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81646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25159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yksityinen *)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66639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linja-auto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40193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56345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raitiovaunu, metro, muu raide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05635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650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lentoliikenne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47427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lauttaliikenne ja muu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4408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julkinen liikenne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62959"/>
                  </a:ext>
                </a:extLst>
              </a:tr>
              <a:tr h="21521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68815"/>
                  </a:ext>
                </a:extLst>
              </a:tr>
              <a:tr h="16469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83321"/>
                  </a:ext>
                </a:extLst>
              </a:tr>
              <a:tr h="16469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 sisältää pakettiautomatkat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1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95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Päätunnusluvut seuduittain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61019"/>
              </p:ext>
            </p:extLst>
          </p:nvPr>
        </p:nvGraphicFramePr>
        <p:xfrm>
          <a:off x="588579" y="1145629"/>
          <a:ext cx="8092966" cy="3373818"/>
        </p:xfrm>
        <a:graphic>
          <a:graphicData uri="http://schemas.openxmlformats.org/drawingml/2006/table">
            <a:tbl>
              <a:tblPr/>
              <a:tblGrid>
                <a:gridCol w="415938">
                  <a:extLst>
                    <a:ext uri="{9D8B030D-6E8A-4147-A177-3AD203B41FA5}">
                      <a16:colId xmlns:a16="http://schemas.microsoft.com/office/drawing/2014/main" val="1211234449"/>
                    </a:ext>
                  </a:extLst>
                </a:gridCol>
                <a:gridCol w="253525">
                  <a:extLst>
                    <a:ext uri="{9D8B030D-6E8A-4147-A177-3AD203B41FA5}">
                      <a16:colId xmlns:a16="http://schemas.microsoft.com/office/drawing/2014/main" val="2067810973"/>
                    </a:ext>
                  </a:extLst>
                </a:gridCol>
                <a:gridCol w="843760">
                  <a:extLst>
                    <a:ext uri="{9D8B030D-6E8A-4147-A177-3AD203B41FA5}">
                      <a16:colId xmlns:a16="http://schemas.microsoft.com/office/drawing/2014/main" val="4189583524"/>
                    </a:ext>
                  </a:extLst>
                </a:gridCol>
                <a:gridCol w="411977">
                  <a:extLst>
                    <a:ext uri="{9D8B030D-6E8A-4147-A177-3AD203B41FA5}">
                      <a16:colId xmlns:a16="http://schemas.microsoft.com/office/drawing/2014/main" val="952938542"/>
                    </a:ext>
                  </a:extLst>
                </a:gridCol>
                <a:gridCol w="320866">
                  <a:extLst>
                    <a:ext uri="{9D8B030D-6E8A-4147-A177-3AD203B41FA5}">
                      <a16:colId xmlns:a16="http://schemas.microsoft.com/office/drawing/2014/main" val="1716506280"/>
                    </a:ext>
                  </a:extLst>
                </a:gridCol>
                <a:gridCol w="1457764">
                  <a:extLst>
                    <a:ext uri="{9D8B030D-6E8A-4147-A177-3AD203B41FA5}">
                      <a16:colId xmlns:a16="http://schemas.microsoft.com/office/drawing/2014/main" val="4094455405"/>
                    </a:ext>
                  </a:extLst>
                </a:gridCol>
                <a:gridCol w="1125013">
                  <a:extLst>
                    <a:ext uri="{9D8B030D-6E8A-4147-A177-3AD203B41FA5}">
                      <a16:colId xmlns:a16="http://schemas.microsoft.com/office/drawing/2014/main" val="1984519102"/>
                    </a:ext>
                  </a:extLst>
                </a:gridCol>
                <a:gridCol w="1188394">
                  <a:extLst>
                    <a:ext uri="{9D8B030D-6E8A-4147-A177-3AD203B41FA5}">
                      <a16:colId xmlns:a16="http://schemas.microsoft.com/office/drawing/2014/main" val="731173140"/>
                    </a:ext>
                  </a:extLst>
                </a:gridCol>
                <a:gridCol w="998251">
                  <a:extLst>
                    <a:ext uri="{9D8B030D-6E8A-4147-A177-3AD203B41FA5}">
                      <a16:colId xmlns:a16="http://schemas.microsoft.com/office/drawing/2014/main" val="1090675170"/>
                    </a:ext>
                  </a:extLst>
                </a:gridCol>
                <a:gridCol w="1077478">
                  <a:extLst>
                    <a:ext uri="{9D8B030D-6E8A-4147-A177-3AD203B41FA5}">
                      <a16:colId xmlns:a16="http://schemas.microsoft.com/office/drawing/2014/main" val="2250446672"/>
                    </a:ext>
                  </a:extLst>
                </a:gridCol>
              </a:tblGrid>
              <a:tr h="22163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kokonais-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keskimääräinen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84062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matkaluku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matkasuorite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matka-aika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keskipituus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matka-aika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78730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(matkaa/henkilö/vrk)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(km/henkilö/vrk)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(min/henkilö/vrk)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(km/matka)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(min/matka)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48847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 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66503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Helsingin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44390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Tampereen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91418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Oulun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44230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Turun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32719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Päijät-Häme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72697"/>
                  </a:ext>
                </a:extLst>
              </a:tr>
              <a:tr h="246264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Joensuun ydinkaupunkiseutu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58816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Riihimäen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18568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itäinen Uusimaa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25727"/>
                  </a:ext>
                </a:extLst>
              </a:tr>
              <a:tr h="2462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läntinen Uusimaa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37777"/>
                  </a:ext>
                </a:extLst>
              </a:tr>
              <a:tr h="24626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7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5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553" y="372097"/>
            <a:ext cx="6624000" cy="457200"/>
          </a:xfrm>
        </p:spPr>
        <p:txBody>
          <a:bodyPr/>
          <a:lstStyle/>
          <a:p>
            <a:r>
              <a:rPr lang="fi-FI" dirty="0" smtClean="0"/>
              <a:t>Matkaluku ja matkasuorite 2010-2011 ja 2016 tutkimuksissa sekä 95% luottamusvälit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14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61" y="1080341"/>
            <a:ext cx="2792210" cy="1963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71" y="980009"/>
            <a:ext cx="2840982" cy="1956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09" y="2984538"/>
            <a:ext cx="2786113" cy="1950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77" y="3043423"/>
            <a:ext cx="2840982" cy="1950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7780" r="11589" b="16849"/>
          <a:stretch/>
        </p:blipFill>
        <p:spPr>
          <a:xfrm>
            <a:off x="1960987" y="1657868"/>
            <a:ext cx="806292" cy="1142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49" y="3759403"/>
            <a:ext cx="1352011" cy="11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449834"/>
            <a:ext cx="6624000" cy="457200"/>
          </a:xfrm>
        </p:spPr>
        <p:txBody>
          <a:bodyPr/>
          <a:lstStyle/>
          <a:p>
            <a:r>
              <a:rPr lang="fi-FI" dirty="0" smtClean="0"/>
              <a:t>Matkaluku ja matkasuorite 2010-2011 ja 2016 tutkimuksissa sekä 95% luottamusvälit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15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" y="2557728"/>
            <a:ext cx="1855476" cy="1546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73" y="1660571"/>
            <a:ext cx="3635127" cy="251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8" y="1669097"/>
            <a:ext cx="3448508" cy="24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smtClean="0"/>
              <a:t>Matkaluku ja matkasuorite 2010-2011 ja 2016 tutkimuksissa sekä 95% luottamusvälit</a:t>
            </a:r>
            <a:endParaRPr lang="fi-FI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16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/>
          <a:stretch/>
        </p:blipFill>
        <p:spPr>
          <a:xfrm>
            <a:off x="1029070" y="1489950"/>
            <a:ext cx="1166930" cy="1219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2"/>
          <a:stretch/>
        </p:blipFill>
        <p:spPr>
          <a:xfrm>
            <a:off x="875958" y="3281683"/>
            <a:ext cx="1164826" cy="1171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09" y="872476"/>
            <a:ext cx="2828789" cy="1944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67" y="2819870"/>
            <a:ext cx="2780017" cy="19447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52" y="2819869"/>
            <a:ext cx="2828789" cy="1944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21" y="867273"/>
            <a:ext cx="2780017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906000"/>
          </a:xfrm>
        </p:spPr>
        <p:txBody>
          <a:bodyPr/>
          <a:lstStyle/>
          <a:p>
            <a:r>
              <a:rPr lang="fi-FI" dirty="0" smtClean="0"/>
              <a:t>Matkaluku ja matkasuorite 2010-2011 ja 2016 tutkimuksissa sekä 95% luottamusvälit – kaikki matkat yhteensä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17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8" y="1748182"/>
            <a:ext cx="4185760" cy="289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3" y="1729891"/>
            <a:ext cx="4268374" cy="29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18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Liikkuminen eri alueilla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14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Liikkuminen eri alueilla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Kaupunki-maaseutuluokitus</a:t>
            </a:r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Kaupunki-maaseutujako on yksi selkeimmin liikkumisen alueellisia eroja havainnollistava luokitus. </a:t>
            </a:r>
            <a:endParaRPr lang="fi-FI" dirty="0" smtClean="0"/>
          </a:p>
          <a:p>
            <a:r>
              <a:rPr lang="fi-FI" dirty="0" smtClean="0"/>
              <a:t>Se </a:t>
            </a:r>
            <a:r>
              <a:rPr lang="fi-FI" dirty="0"/>
              <a:t>tarjoaa kuntajaosta riippumattoman ja aluerajoiltaan suhteellisen pysyvän tavan tarkastella liikkumista erilaisilla alueilla. </a:t>
            </a:r>
            <a:endParaRPr lang="fi-FI" dirty="0" smtClean="0"/>
          </a:p>
          <a:p>
            <a:r>
              <a:rPr lang="fi-FI" dirty="0" smtClean="0"/>
              <a:t>Alueluokitus </a:t>
            </a:r>
            <a:r>
              <a:rPr lang="fi-FI" dirty="0"/>
              <a:t>on kehitetty työ- ja elinkeinoministeriön (TEM) ja maa- ja metsätalousministeriön (MMM) toimeksiannosta Suomen ympäristökeskuksessa.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19</a:t>
            </a:fld>
            <a:endParaRPr lang="fi-FI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10522" r="51158" b="66443"/>
          <a:stretch/>
        </p:blipFill>
        <p:spPr bwMode="auto">
          <a:xfrm>
            <a:off x="4098444" y="3517345"/>
            <a:ext cx="1809750" cy="138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/>
          <a:stretch/>
        </p:blipFill>
        <p:spPr bwMode="auto">
          <a:xfrm>
            <a:off x="6050014" y="153512"/>
            <a:ext cx="2887980" cy="4887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75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 </a:t>
            </a:r>
            <a:br>
              <a:rPr lang="fi-FI" dirty="0"/>
            </a:br>
            <a:r>
              <a:rPr lang="fi-FI" dirty="0"/>
              <a:t>Henkilöliikennetutkimus </a:t>
            </a:r>
            <a:r>
              <a:rPr lang="fi-FI" dirty="0" smtClean="0"/>
              <a:t>2016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Perustietoja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Toteutettu vuodesta 1974 noin 6 vuoden välein</a:t>
            </a:r>
          </a:p>
          <a:p>
            <a:r>
              <a:rPr lang="fi-FI" dirty="0" smtClean="0"/>
              <a:t>Suomalaisten </a:t>
            </a:r>
            <a:r>
              <a:rPr lang="fi-FI" dirty="0"/>
              <a:t>liikkumista kuvaava tutkimus</a:t>
            </a:r>
          </a:p>
          <a:p>
            <a:r>
              <a:rPr lang="fi-FI" dirty="0" smtClean="0"/>
              <a:t>Mukana </a:t>
            </a:r>
            <a:r>
              <a:rPr lang="fi-FI" dirty="0"/>
              <a:t>6 vuotta </a:t>
            </a:r>
            <a:r>
              <a:rPr lang="fi-FI" dirty="0" smtClean="0"/>
              <a:t>täyttäneet Ahvenanmaata lukuun ottamatta</a:t>
            </a:r>
            <a:endParaRPr lang="fi-FI" dirty="0"/>
          </a:p>
          <a:p>
            <a:r>
              <a:rPr lang="fi-FI" dirty="0" smtClean="0"/>
              <a:t>Ajalliset</a:t>
            </a:r>
            <a:r>
              <a:rPr lang="fi-FI" dirty="0"/>
              <a:t>, alueelliset, väestöryhmittäiset erot</a:t>
            </a:r>
          </a:p>
          <a:p>
            <a:r>
              <a:rPr lang="fi-FI" dirty="0" smtClean="0"/>
              <a:t>Vastausaste </a:t>
            </a:r>
            <a:r>
              <a:rPr lang="fi-FI" dirty="0"/>
              <a:t>44%</a:t>
            </a:r>
          </a:p>
          <a:p>
            <a:r>
              <a:rPr lang="fi-FI" dirty="0" smtClean="0"/>
              <a:t>Yli </a:t>
            </a:r>
            <a:r>
              <a:rPr lang="fi-FI" dirty="0"/>
              <a:t>30 000 </a:t>
            </a:r>
            <a:r>
              <a:rPr lang="fi-FI" dirty="0" smtClean="0"/>
              <a:t>vastausta</a:t>
            </a:r>
          </a:p>
          <a:p>
            <a:r>
              <a:rPr lang="fi-FI" dirty="0" smtClean="0"/>
              <a:t>Monimenetelmätutkimus (puhelin, verkko, kirje)</a:t>
            </a:r>
            <a:endParaRPr lang="fi-FI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08" y="874525"/>
            <a:ext cx="3020915" cy="426897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Seutujen lisäotokset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Oulun seutu</a:t>
            </a:r>
          </a:p>
          <a:p>
            <a:r>
              <a:rPr lang="fi-FI" dirty="0"/>
              <a:t>Tampereen seutu</a:t>
            </a:r>
          </a:p>
          <a:p>
            <a:r>
              <a:rPr lang="fi-FI" dirty="0"/>
              <a:t>Päijät-Häme</a:t>
            </a:r>
          </a:p>
          <a:p>
            <a:r>
              <a:rPr lang="fi-FI" dirty="0"/>
              <a:t>Turun seutu</a:t>
            </a:r>
          </a:p>
          <a:p>
            <a:r>
              <a:rPr lang="fi-FI" dirty="0"/>
              <a:t>Helsingin seutu</a:t>
            </a:r>
          </a:p>
          <a:p>
            <a:r>
              <a:rPr lang="fi-FI" dirty="0"/>
              <a:t>itäinen Uusimaa</a:t>
            </a:r>
          </a:p>
          <a:p>
            <a:r>
              <a:rPr lang="fi-FI" dirty="0"/>
              <a:t>läntinen Uusimaa</a:t>
            </a:r>
          </a:p>
          <a:p>
            <a:r>
              <a:rPr lang="fi-FI" dirty="0"/>
              <a:t>Riihimäen seutu</a:t>
            </a:r>
          </a:p>
          <a:p>
            <a:r>
              <a:rPr lang="fi-FI" dirty="0"/>
              <a:t>Salo</a:t>
            </a:r>
          </a:p>
          <a:p>
            <a:r>
              <a:rPr lang="fi-FI" dirty="0"/>
              <a:t>Joensuun ydinkaupunkiseutu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206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Matkaluku ja kaupunki-maaseutuluokitus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20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7" y="1359290"/>
            <a:ext cx="8181837" cy="31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Matkasuorite</a:t>
            </a:r>
            <a:r>
              <a:rPr lang="fi-FI" dirty="0"/>
              <a:t> ja kaupunki-maaseutuluokitus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21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1164487"/>
            <a:ext cx="7893726" cy="32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5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Liikkuminen </a:t>
            </a:r>
            <a:br>
              <a:rPr lang="fi-FI" dirty="0" smtClean="0"/>
            </a:br>
            <a:r>
              <a:rPr lang="fi-FI" dirty="0" smtClean="0"/>
              <a:t>kuntaryhmittäin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22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58" y="34877"/>
            <a:ext cx="3348942" cy="4732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0" b="81201"/>
          <a:stretch/>
        </p:blipFill>
        <p:spPr>
          <a:xfrm>
            <a:off x="754390" y="1780190"/>
            <a:ext cx="4529807" cy="16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Osuudet matkasuoritteesta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23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239643"/>
              </p:ext>
            </p:extLst>
          </p:nvPr>
        </p:nvGraphicFramePr>
        <p:xfrm>
          <a:off x="1008994" y="1037403"/>
          <a:ext cx="7742266" cy="372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55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Väestövakiointi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7422746" cy="3263812"/>
          </a:xfrm>
        </p:spPr>
        <p:txBody>
          <a:bodyPr>
            <a:noAutofit/>
          </a:bodyPr>
          <a:lstStyle/>
          <a:p>
            <a:r>
              <a:rPr lang="fi-FI" sz="1600" dirty="0"/>
              <a:t>Väestörakenteelliset erot iän, sukupuolen ja koulutustaustan suhteen selittävät </a:t>
            </a:r>
            <a:r>
              <a:rPr lang="fi-FI" sz="1600" dirty="0" smtClean="0"/>
              <a:t>vain </a:t>
            </a:r>
            <a:r>
              <a:rPr lang="fi-FI" sz="1600" dirty="0"/>
              <a:t>vähän kulkutapojen käytön alueellisia eroja. </a:t>
            </a:r>
            <a:endParaRPr lang="fi-FI" sz="1600" dirty="0" smtClean="0"/>
          </a:p>
          <a:p>
            <a:r>
              <a:rPr lang="fi-FI" sz="1600" dirty="0" smtClean="0"/>
              <a:t>Pääero </a:t>
            </a:r>
            <a:r>
              <a:rPr lang="fi-FI" sz="1600" dirty="0"/>
              <a:t>syntyy muiden tekijöiden, kuten liikennejärjestelmän ja maankäytön, yhteisvaikutuksesta. </a:t>
            </a:r>
            <a:endParaRPr lang="fi-FI" sz="1600" dirty="0" smtClean="0"/>
          </a:p>
          <a:p>
            <a:r>
              <a:rPr lang="fi-FI" sz="1600" dirty="0" smtClean="0"/>
              <a:t>Tulos </a:t>
            </a:r>
            <a:r>
              <a:rPr lang="fi-FI" sz="1600" dirty="0"/>
              <a:t>koskee sekä matkasuoritetta </a:t>
            </a:r>
            <a:r>
              <a:rPr lang="fi-FI" sz="1600" dirty="0" smtClean="0"/>
              <a:t>että </a:t>
            </a:r>
            <a:r>
              <a:rPr lang="fi-FI" sz="1600" dirty="0"/>
              <a:t>matkamääristä </a:t>
            </a:r>
            <a:r>
              <a:rPr lang="fi-FI" sz="1600" dirty="0" smtClean="0"/>
              <a:t>laskettuja.</a:t>
            </a:r>
          </a:p>
          <a:p>
            <a:r>
              <a:rPr lang="fi-FI" sz="1600" dirty="0"/>
              <a:t>Tarkastelua varten tutkimusaineisto on väestövakioitu iän, sukupuolen ja koulutustaustan mukaan. </a:t>
            </a:r>
            <a:endParaRPr lang="fi-FI" sz="1600" dirty="0" smtClean="0"/>
          </a:p>
          <a:p>
            <a:r>
              <a:rPr lang="fi-FI" sz="1600" dirty="0" smtClean="0"/>
              <a:t>Väestövakiointi </a:t>
            </a:r>
            <a:r>
              <a:rPr lang="fi-FI" sz="1600" dirty="0"/>
              <a:t>on keino eliminoida tuloksista väestörakenteesta johtuvia eroja. </a:t>
            </a:r>
            <a:endParaRPr lang="fi-FI" sz="1600" dirty="0" smtClean="0"/>
          </a:p>
          <a:p>
            <a:r>
              <a:rPr lang="fi-FI" sz="1600" dirty="0" smtClean="0"/>
              <a:t>Väestövakiointi </a:t>
            </a:r>
            <a:r>
              <a:rPr lang="fi-FI" sz="1600" dirty="0"/>
              <a:t>on toteutettu laajentamalla alueellinen väestö vastaamaan koko maan väestörakennetta.</a:t>
            </a:r>
          </a:p>
          <a:p>
            <a:endParaRPr lang="fi-FI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24</a:t>
            </a:fld>
            <a:endParaRPr lang="fi-FI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Väestövakioidut tulokset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659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Väestövakioidut tulokset, matkasuorite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25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23" y="1260431"/>
            <a:ext cx="6952097" cy="33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Liikkuminen ja asumismuoto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26</a:t>
            </a:fld>
            <a:endParaRPr lang="fi-FI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398048"/>
              </p:ext>
            </p:extLst>
          </p:nvPr>
        </p:nvGraphicFramePr>
        <p:xfrm>
          <a:off x="3774830" y="893897"/>
          <a:ext cx="5224829" cy="335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8" y="1225061"/>
            <a:ext cx="3774271" cy="33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5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Seutujen vertailu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8955" b="4943"/>
          <a:stretch/>
        </p:blipFill>
        <p:spPr>
          <a:xfrm>
            <a:off x="8093950" y="0"/>
            <a:ext cx="1050050" cy="19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Kaupunkiseutujen </a:t>
            </a:r>
            <a:br>
              <a:rPr lang="fi-FI" dirty="0" smtClean="0"/>
            </a:br>
            <a:r>
              <a:rPr lang="fi-FI" dirty="0" smtClean="0"/>
              <a:t>vertailu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2869232" cy="925200"/>
          </a:xfrm>
        </p:spPr>
        <p:txBody>
          <a:bodyPr/>
          <a:lstStyle/>
          <a:p>
            <a:r>
              <a:rPr lang="fi-FI" dirty="0" smtClean="0"/>
              <a:t>Kestävien liikkumismuotojen osuus matkoista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26175" y="4767263"/>
            <a:ext cx="2917825" cy="274637"/>
          </a:xfrm>
        </p:spPr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70938" y="4767263"/>
            <a:ext cx="373062" cy="274637"/>
          </a:xfrm>
        </p:spPr>
        <p:txBody>
          <a:bodyPr/>
          <a:lstStyle/>
          <a:p>
            <a:fld id="{CD67F47F-A4DF-4926-BB4C-9F1DAEA89B92}" type="slidenum">
              <a:rPr lang="fi-FI" smtClean="0"/>
              <a:t>28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0"/>
            <a:ext cx="6008914" cy="51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7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804086"/>
            <a:ext cx="2968086" cy="1115514"/>
          </a:xfrm>
        </p:spPr>
        <p:txBody>
          <a:bodyPr/>
          <a:lstStyle/>
          <a:p>
            <a:r>
              <a:rPr lang="fi-FI" dirty="0" smtClean="0"/>
              <a:t>Kaupunki-</a:t>
            </a:r>
            <a:br>
              <a:rPr lang="fi-FI" dirty="0" smtClean="0"/>
            </a:br>
            <a:r>
              <a:rPr lang="fi-FI" dirty="0" smtClean="0"/>
              <a:t>seutujen vertailu</a:t>
            </a:r>
            <a:endParaRPr lang="fi-FI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2869232" cy="925200"/>
          </a:xfrm>
        </p:spPr>
        <p:txBody>
          <a:bodyPr/>
          <a:lstStyle/>
          <a:p>
            <a:r>
              <a:rPr lang="fi-FI" dirty="0" smtClean="0"/>
              <a:t>Kestävien liikkumismuotojen </a:t>
            </a:r>
          </a:p>
          <a:p>
            <a:r>
              <a:rPr lang="fi-FI" dirty="0" smtClean="0"/>
              <a:t>osuus matkasuoritteesta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26175" y="4767263"/>
            <a:ext cx="2917825" cy="274637"/>
          </a:xfrm>
        </p:spPr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70938" y="4767263"/>
            <a:ext cx="373062" cy="274637"/>
          </a:xfrm>
        </p:spPr>
        <p:txBody>
          <a:bodyPr/>
          <a:lstStyle/>
          <a:p>
            <a:fld id="{CD67F47F-A4DF-4926-BB4C-9F1DAEA89B92}" type="slidenum">
              <a:rPr lang="fi-FI" smtClean="0"/>
              <a:t>29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22" y="-57496"/>
            <a:ext cx="6517678" cy="52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Otokset ja vastausmäärät</a:t>
            </a:r>
            <a:endParaRPr lang="fi-FI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30744"/>
              </p:ext>
            </p:extLst>
          </p:nvPr>
        </p:nvGraphicFramePr>
        <p:xfrm>
          <a:off x="939006" y="1362075"/>
          <a:ext cx="7137400" cy="31432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2236">
                  <a:extLst>
                    <a:ext uri="{9D8B030D-6E8A-4147-A177-3AD203B41FA5}">
                      <a16:colId xmlns:a16="http://schemas.microsoft.com/office/drawing/2014/main" val="1751172881"/>
                    </a:ext>
                  </a:extLst>
                </a:gridCol>
                <a:gridCol w="748967">
                  <a:extLst>
                    <a:ext uri="{9D8B030D-6E8A-4147-A177-3AD203B41FA5}">
                      <a16:colId xmlns:a16="http://schemas.microsoft.com/office/drawing/2014/main" val="3304674121"/>
                    </a:ext>
                  </a:extLst>
                </a:gridCol>
                <a:gridCol w="748967">
                  <a:extLst>
                    <a:ext uri="{9D8B030D-6E8A-4147-A177-3AD203B41FA5}">
                      <a16:colId xmlns:a16="http://schemas.microsoft.com/office/drawing/2014/main" val="2096792654"/>
                    </a:ext>
                  </a:extLst>
                </a:gridCol>
                <a:gridCol w="1056805">
                  <a:extLst>
                    <a:ext uri="{9D8B030D-6E8A-4147-A177-3AD203B41FA5}">
                      <a16:colId xmlns:a16="http://schemas.microsoft.com/office/drawing/2014/main" val="2131399880"/>
                    </a:ext>
                  </a:extLst>
                </a:gridCol>
                <a:gridCol w="1256741">
                  <a:extLst>
                    <a:ext uri="{9D8B030D-6E8A-4147-A177-3AD203B41FA5}">
                      <a16:colId xmlns:a16="http://schemas.microsoft.com/office/drawing/2014/main" val="1265969557"/>
                    </a:ext>
                  </a:extLst>
                </a:gridCol>
                <a:gridCol w="1383684">
                  <a:extLst>
                    <a:ext uri="{9D8B030D-6E8A-4147-A177-3AD203B41FA5}">
                      <a16:colId xmlns:a16="http://schemas.microsoft.com/office/drawing/2014/main" val="1980990099"/>
                    </a:ext>
                  </a:extLst>
                </a:gridCol>
              </a:tblGrid>
              <a:tr h="2095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havaintomäärät otosalueittain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lisähavainnot valtakunnallisesta otoksesta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seuduilla käytettävissä olevat havainnot yhteensä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6732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otoskoko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9117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5169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Valtakunnallinen tutkimus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9 307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64498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Oulun seutu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34883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Tampereen seutu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3180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Päijät-Häme    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570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Turun seutu    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3 997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242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Helsingin seutu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1 708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76619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itäinen Uusimaa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71381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läntinen Uusimaa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494841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Riihimäen seutu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032905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Salo          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84633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Joensuun ydinkaupunkiseutu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427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65 141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31 211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0322309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94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Matkasuorite seuduittain</a:t>
            </a:r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1356410"/>
            <a:ext cx="8252138" cy="34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8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Liikkumisen nopeus (km/h)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26.6.2017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31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97547"/>
              </p:ext>
            </p:extLst>
          </p:nvPr>
        </p:nvGraphicFramePr>
        <p:xfrm>
          <a:off x="2196001" y="1313791"/>
          <a:ext cx="5476550" cy="3727317"/>
        </p:xfrm>
        <a:graphic>
          <a:graphicData uri="http://schemas.openxmlformats.org/drawingml/2006/table">
            <a:tbl>
              <a:tblPr/>
              <a:tblGrid>
                <a:gridCol w="511997">
                  <a:extLst>
                    <a:ext uri="{9D8B030D-6E8A-4147-A177-3AD203B41FA5}">
                      <a16:colId xmlns:a16="http://schemas.microsoft.com/office/drawing/2014/main" val="3914932176"/>
                    </a:ext>
                  </a:extLst>
                </a:gridCol>
                <a:gridCol w="365713">
                  <a:extLst>
                    <a:ext uri="{9D8B030D-6E8A-4147-A177-3AD203B41FA5}">
                      <a16:colId xmlns:a16="http://schemas.microsoft.com/office/drawing/2014/main" val="658083055"/>
                    </a:ext>
                  </a:extLst>
                </a:gridCol>
                <a:gridCol w="676570">
                  <a:extLst>
                    <a:ext uri="{9D8B030D-6E8A-4147-A177-3AD203B41FA5}">
                      <a16:colId xmlns:a16="http://schemas.microsoft.com/office/drawing/2014/main" val="2476070331"/>
                    </a:ext>
                  </a:extLst>
                </a:gridCol>
                <a:gridCol w="699426">
                  <a:extLst>
                    <a:ext uri="{9D8B030D-6E8A-4147-A177-3AD203B41FA5}">
                      <a16:colId xmlns:a16="http://schemas.microsoft.com/office/drawing/2014/main" val="918096909"/>
                    </a:ext>
                  </a:extLst>
                </a:gridCol>
                <a:gridCol w="292570">
                  <a:extLst>
                    <a:ext uri="{9D8B030D-6E8A-4147-A177-3AD203B41FA5}">
                      <a16:colId xmlns:a16="http://schemas.microsoft.com/office/drawing/2014/main" val="2887797135"/>
                    </a:ext>
                  </a:extLst>
                </a:gridCol>
                <a:gridCol w="1005710">
                  <a:extLst>
                    <a:ext uri="{9D8B030D-6E8A-4147-A177-3AD203B41FA5}">
                      <a16:colId xmlns:a16="http://schemas.microsoft.com/office/drawing/2014/main" val="258539413"/>
                    </a:ext>
                  </a:extLst>
                </a:gridCol>
                <a:gridCol w="1005710">
                  <a:extLst>
                    <a:ext uri="{9D8B030D-6E8A-4147-A177-3AD203B41FA5}">
                      <a16:colId xmlns:a16="http://schemas.microsoft.com/office/drawing/2014/main" val="1049037757"/>
                    </a:ext>
                  </a:extLst>
                </a:gridCol>
                <a:gridCol w="918854">
                  <a:extLst>
                    <a:ext uri="{9D8B030D-6E8A-4147-A177-3AD203B41FA5}">
                      <a16:colId xmlns:a16="http://schemas.microsoft.com/office/drawing/2014/main" val="1576359778"/>
                    </a:ext>
                  </a:extLst>
                </a:gridCol>
              </a:tblGrid>
              <a:tr h="2300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joukko-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joukko-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92195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liikenne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liikenteen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54083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(km/h)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(km/h)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45047"/>
                  </a:ext>
                </a:extLst>
              </a:tr>
              <a:tr h="2556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 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8641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Helsingin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02781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Tampereen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29838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Oulun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19632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Turun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81487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Päijät-Häme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8921"/>
                  </a:ext>
                </a:extLst>
              </a:tr>
              <a:tr h="2556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Joensuun ydinkaupunkiseutu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46324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Riihimäen 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95379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itäinen Uusimaa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31639"/>
                  </a:ext>
                </a:extLst>
              </a:tr>
              <a:tr h="2556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läntinen Uusimaa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04117"/>
                  </a:ext>
                </a:extLst>
              </a:tr>
              <a:tr h="25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15127"/>
                  </a:ext>
                </a:extLst>
              </a:tr>
              <a:tr h="224968">
                <a:tc>
                  <a:txBody>
                    <a:bodyPr/>
                    <a:lstStyle/>
                    <a:p>
                      <a:pPr algn="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39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50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32</a:t>
            </a:fld>
            <a:endParaRPr lang="fi-FI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Kulkutapojen käyttö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391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Pituusjakaumat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33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9" y="1586208"/>
            <a:ext cx="3684118" cy="2108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2724052"/>
            <a:ext cx="4213737" cy="2419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6" y="244449"/>
            <a:ext cx="3896846" cy="22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0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Kulkutapaosuudet matkan pituuden mukaan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34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1004888"/>
            <a:ext cx="7263221" cy="39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42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Kulkutapaosuudet matka-ajan mukaan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35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4" y="1013984"/>
            <a:ext cx="7184071" cy="40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2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Joukkoliikenteen matkaketjut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36</a:t>
            </a:fld>
            <a:endParaRPr lang="fi-FI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38" y="1285210"/>
            <a:ext cx="4145942" cy="317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074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Matkaseurueet joukkoliikennematkoilla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37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79281"/>
              </p:ext>
            </p:extLst>
          </p:nvPr>
        </p:nvGraphicFramePr>
        <p:xfrm>
          <a:off x="168167" y="1460933"/>
          <a:ext cx="3741681" cy="3121576"/>
        </p:xfrm>
        <a:graphic>
          <a:graphicData uri="http://schemas.openxmlformats.org/drawingml/2006/table">
            <a:tbl>
              <a:tblPr/>
              <a:tblGrid>
                <a:gridCol w="1887397">
                  <a:extLst>
                    <a:ext uri="{9D8B030D-6E8A-4147-A177-3AD203B41FA5}">
                      <a16:colId xmlns:a16="http://schemas.microsoft.com/office/drawing/2014/main" val="2593451593"/>
                    </a:ext>
                  </a:extLst>
                </a:gridCol>
                <a:gridCol w="927142">
                  <a:extLst>
                    <a:ext uri="{9D8B030D-6E8A-4147-A177-3AD203B41FA5}">
                      <a16:colId xmlns:a16="http://schemas.microsoft.com/office/drawing/2014/main" val="2582625661"/>
                    </a:ext>
                  </a:extLst>
                </a:gridCol>
                <a:gridCol w="927142">
                  <a:extLst>
                    <a:ext uri="{9D8B030D-6E8A-4147-A177-3AD203B41FA5}">
                      <a16:colId xmlns:a16="http://schemas.microsoft.com/office/drawing/2014/main" val="2609566477"/>
                    </a:ext>
                  </a:extLst>
                </a:gridCol>
              </a:tblGrid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matkoista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suoritteesta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60201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lähibussi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49659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kaukobussi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85992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lähijuna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59936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kaukojuna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93249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raitiovaunu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34006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62420"/>
                  </a:ext>
                </a:extLst>
              </a:tr>
              <a:tr h="3901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3599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66186"/>
              </p:ext>
            </p:extLst>
          </p:nvPr>
        </p:nvGraphicFramePr>
        <p:xfrm>
          <a:off x="4088523" y="1245299"/>
          <a:ext cx="4309242" cy="3445526"/>
        </p:xfrm>
        <a:graphic>
          <a:graphicData uri="http://schemas.openxmlformats.org/drawingml/2006/table">
            <a:tbl>
              <a:tblPr/>
              <a:tblGrid>
                <a:gridCol w="2173688">
                  <a:extLst>
                    <a:ext uri="{9D8B030D-6E8A-4147-A177-3AD203B41FA5}">
                      <a16:colId xmlns:a16="http://schemas.microsoft.com/office/drawing/2014/main" val="4279393448"/>
                    </a:ext>
                  </a:extLst>
                </a:gridCol>
                <a:gridCol w="1067777">
                  <a:extLst>
                    <a:ext uri="{9D8B030D-6E8A-4147-A177-3AD203B41FA5}">
                      <a16:colId xmlns:a16="http://schemas.microsoft.com/office/drawing/2014/main" val="1902928354"/>
                    </a:ext>
                  </a:extLst>
                </a:gridCol>
                <a:gridCol w="1067777">
                  <a:extLst>
                    <a:ext uri="{9D8B030D-6E8A-4147-A177-3AD203B41FA5}">
                      <a16:colId xmlns:a16="http://schemas.microsoft.com/office/drawing/2014/main" val="4118944209"/>
                    </a:ext>
                  </a:extLst>
                </a:gridCol>
              </a:tblGrid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matkoista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suoritteesta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00235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86582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työasia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25694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koulu, opiskelu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90907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vapaa-aika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06962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saattaminen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02141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69830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asiointi, muu henkilökohtainen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05070"/>
                  </a:ext>
                </a:extLst>
              </a:tr>
              <a:tr h="3702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24689"/>
                  </a:ext>
                </a:extLst>
              </a:tr>
              <a:tr h="15517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924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9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Kestävät liikkumismuodot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38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972760"/>
              </p:ext>
            </p:extLst>
          </p:nvPr>
        </p:nvGraphicFramePr>
        <p:xfrm>
          <a:off x="305169" y="874713"/>
          <a:ext cx="4286250" cy="389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773037"/>
              </p:ext>
            </p:extLst>
          </p:nvPr>
        </p:nvGraphicFramePr>
        <p:xfrm>
          <a:off x="4524744" y="849312"/>
          <a:ext cx="4413250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632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39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025" y="1269179"/>
            <a:ext cx="6624637" cy="457200"/>
          </a:xfrm>
        </p:spPr>
        <p:txBody>
          <a:bodyPr/>
          <a:lstStyle/>
          <a:p>
            <a:r>
              <a:rPr lang="fi-FI" dirty="0" smtClean="0"/>
              <a:t>Vaihtoehtoinen </a:t>
            </a:r>
            <a:br>
              <a:rPr lang="fi-FI" dirty="0" smtClean="0"/>
            </a:br>
            <a:r>
              <a:rPr lang="fi-FI" dirty="0" smtClean="0"/>
              <a:t>kulkutapa valitulle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144025" y="2758016"/>
            <a:ext cx="311636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24% henkilöauton kuljettajista piti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kestäviä liikkumismuotoja itselleen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vaihtoehtoisina</a:t>
            </a: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57" y="233542"/>
            <a:ext cx="5556643" cy="45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Kotimaanmatkojen</a:t>
            </a:r>
            <a:br>
              <a:rPr lang="fi-FI" dirty="0" smtClean="0"/>
            </a:br>
            <a:r>
              <a:rPr lang="fi-FI" dirty="0" smtClean="0"/>
              <a:t>matkaluku ja matkasuorite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214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Henkilöauton keskikuormitus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40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444246"/>
              </p:ext>
            </p:extLst>
          </p:nvPr>
        </p:nvGraphicFramePr>
        <p:xfrm>
          <a:off x="1735767" y="921148"/>
          <a:ext cx="6210054" cy="42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240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Ajokortin voimassaolo iän mukaan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41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98703"/>
              </p:ext>
            </p:extLst>
          </p:nvPr>
        </p:nvGraphicFramePr>
        <p:xfrm>
          <a:off x="2543502" y="1692165"/>
          <a:ext cx="4883890" cy="1775920"/>
        </p:xfrm>
        <a:graphic>
          <a:graphicData uri="http://schemas.openxmlformats.org/drawingml/2006/table">
            <a:tbl>
              <a:tblPr/>
              <a:tblGrid>
                <a:gridCol w="1600602">
                  <a:extLst>
                    <a:ext uri="{9D8B030D-6E8A-4147-A177-3AD203B41FA5}">
                      <a16:colId xmlns:a16="http://schemas.microsoft.com/office/drawing/2014/main" val="3957222094"/>
                    </a:ext>
                  </a:extLst>
                </a:gridCol>
                <a:gridCol w="820822">
                  <a:extLst>
                    <a:ext uri="{9D8B030D-6E8A-4147-A177-3AD203B41FA5}">
                      <a16:colId xmlns:a16="http://schemas.microsoft.com/office/drawing/2014/main" val="813340744"/>
                    </a:ext>
                  </a:extLst>
                </a:gridCol>
                <a:gridCol w="820822">
                  <a:extLst>
                    <a:ext uri="{9D8B030D-6E8A-4147-A177-3AD203B41FA5}">
                      <a16:colId xmlns:a16="http://schemas.microsoft.com/office/drawing/2014/main" val="2134920103"/>
                    </a:ext>
                  </a:extLst>
                </a:gridCol>
                <a:gridCol w="820822">
                  <a:extLst>
                    <a:ext uri="{9D8B030D-6E8A-4147-A177-3AD203B41FA5}">
                      <a16:colId xmlns:a16="http://schemas.microsoft.com/office/drawing/2014/main" val="1730737786"/>
                    </a:ext>
                  </a:extLst>
                </a:gridCol>
                <a:gridCol w="820822">
                  <a:extLst>
                    <a:ext uri="{9D8B030D-6E8A-4147-A177-3AD203B41FA5}">
                      <a16:colId xmlns:a16="http://schemas.microsoft.com/office/drawing/2014/main" val="2240600447"/>
                    </a:ext>
                  </a:extLst>
                </a:gridCol>
              </a:tblGrid>
              <a:tr h="35518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18–34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35–54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55–64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75966"/>
                  </a:ext>
                </a:extLst>
              </a:tr>
              <a:tr h="35518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9746"/>
                  </a:ext>
                </a:extLst>
              </a:tr>
              <a:tr h="35518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ollut aiemmin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25754"/>
                  </a:ext>
                </a:extLst>
              </a:tr>
              <a:tr h="35518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 koskaan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8870"/>
                  </a:ext>
                </a:extLst>
              </a:tr>
              <a:tr h="35518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3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55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Autonomistus kaupunki-maaseutuluokittain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42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221531"/>
              </p:ext>
            </p:extLst>
          </p:nvPr>
        </p:nvGraphicFramePr>
        <p:xfrm>
          <a:off x="1765902" y="1069592"/>
          <a:ext cx="5591175" cy="369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603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43</a:t>
            </a:fld>
            <a:endParaRPr lang="fi-FI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3815019219"/>
                  </p:ext>
                </p:extLst>
              </p:nvPr>
            </p:nvGraphicFramePr>
            <p:xfrm>
              <a:off x="2123090" y="0"/>
              <a:ext cx="6901190" cy="51435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3090" y="0"/>
                <a:ext cx="690119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63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6000" y="313199"/>
            <a:ext cx="6624000" cy="927021"/>
          </a:xfrm>
        </p:spPr>
        <p:txBody>
          <a:bodyPr/>
          <a:lstStyle/>
          <a:p>
            <a:r>
              <a:rPr lang="fi-FI" dirty="0"/>
              <a:t>Henkilöauton ajokilometrit vuodessa asuinalueen mukaan,</a:t>
            </a:r>
            <a:br>
              <a:rPr lang="fi-FI" dirty="0"/>
            </a:br>
            <a:r>
              <a:rPr lang="fi-FI" dirty="0"/>
              <a:t>kaupunki-maaseutuluokitus</a:t>
            </a:r>
            <a:br>
              <a:rPr lang="fi-FI" dirty="0"/>
            </a:b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44</a:t>
            </a:fld>
            <a:endParaRPr lang="fi-FI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7507"/>
              </p:ext>
            </p:extLst>
          </p:nvPr>
        </p:nvGraphicFramePr>
        <p:xfrm>
          <a:off x="378372" y="1890713"/>
          <a:ext cx="8441627" cy="2360295"/>
        </p:xfrm>
        <a:graphic>
          <a:graphicData uri="http://schemas.openxmlformats.org/drawingml/2006/table">
            <a:tbl>
              <a:tblPr/>
              <a:tblGrid>
                <a:gridCol w="3439181">
                  <a:extLst>
                    <a:ext uri="{9D8B030D-6E8A-4147-A177-3AD203B41FA5}">
                      <a16:colId xmlns:a16="http://schemas.microsoft.com/office/drawing/2014/main" val="913454050"/>
                    </a:ext>
                  </a:extLst>
                </a:gridCol>
                <a:gridCol w="1667482">
                  <a:extLst>
                    <a:ext uri="{9D8B030D-6E8A-4147-A177-3AD203B41FA5}">
                      <a16:colId xmlns:a16="http://schemas.microsoft.com/office/drawing/2014/main" val="2537269931"/>
                    </a:ext>
                  </a:extLst>
                </a:gridCol>
                <a:gridCol w="1667482">
                  <a:extLst>
                    <a:ext uri="{9D8B030D-6E8A-4147-A177-3AD203B41FA5}">
                      <a16:colId xmlns:a16="http://schemas.microsoft.com/office/drawing/2014/main" val="4114913019"/>
                    </a:ext>
                  </a:extLst>
                </a:gridCol>
                <a:gridCol w="1667482">
                  <a:extLst>
                    <a:ext uri="{9D8B030D-6E8A-4147-A177-3AD203B41FA5}">
                      <a16:colId xmlns:a16="http://schemas.microsoft.com/office/drawing/2014/main" val="56759551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oma 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työsuhdeauto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0625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sisempi kaupunkialue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826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ulompi kaupunkialue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458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kaupungin kehysalue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444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maaseudun paikalliskeskukset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108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kaupungin läheinen maaseutu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405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ydinmaaseutu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8579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harvaan asuttu maaseutu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46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 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5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188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Kotimaan matkasuorite ja kohdehenkilön talouden autonomistus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45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08" y="1325054"/>
            <a:ext cx="7236713" cy="34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40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538" y="313200"/>
            <a:ext cx="6749462" cy="457200"/>
          </a:xfrm>
        </p:spPr>
        <p:txBody>
          <a:bodyPr/>
          <a:lstStyle/>
          <a:p>
            <a:r>
              <a:rPr lang="fi-FI" sz="2000" dirty="0" smtClean="0"/>
              <a:t>Joukkoliikenteen ja henkilöauton matka-ajan suhteen vaikutus kulkutapajakaumaan, alle 40 km pitkät matkat </a:t>
            </a:r>
            <a:endParaRPr lang="fi-FI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46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33186"/>
              </p:ext>
            </p:extLst>
          </p:nvPr>
        </p:nvGraphicFramePr>
        <p:xfrm>
          <a:off x="238980" y="914400"/>
          <a:ext cx="8666039" cy="415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760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538" y="313200"/>
            <a:ext cx="6749462" cy="457200"/>
          </a:xfrm>
        </p:spPr>
        <p:txBody>
          <a:bodyPr/>
          <a:lstStyle/>
          <a:p>
            <a:r>
              <a:rPr lang="fi-FI" sz="2000" dirty="0" smtClean="0"/>
              <a:t>Joukkoliikenteen ja henkilöauton matka-ajan suhteen vaikutus kulkutapajakaumaan, yli 40 km pitkät matkat </a:t>
            </a:r>
            <a:endParaRPr lang="fi-FI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47</a:t>
            </a:fld>
            <a:endParaRPr lang="fi-FI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537202"/>
              </p:ext>
            </p:extLst>
          </p:nvPr>
        </p:nvGraphicFramePr>
        <p:xfrm>
          <a:off x="215713" y="872359"/>
          <a:ext cx="8712573" cy="421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017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48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Matkojen tarkoitus ja matkakohteet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180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Matkaryhmien osuudet matkaluvusta ja matkasuoritteesta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49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2" y="413659"/>
            <a:ext cx="4572396" cy="454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98" y="313200"/>
            <a:ext cx="4572396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Kulkutapojen käyttö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4" y="1333500"/>
            <a:ext cx="3448384" cy="3304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98" y="1333500"/>
            <a:ext cx="3461078" cy="3217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7477" y="4718538"/>
            <a:ext cx="38449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Pakettiauto sisältyy tässä ryhmään ”muu yksityinen”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6849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Matkojen tarkoitus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50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1" y="1264043"/>
            <a:ext cx="3072650" cy="2615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81" y="1264044"/>
            <a:ext cx="2926334" cy="2615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6" y="1264044"/>
            <a:ext cx="3249450" cy="261541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77792" y="2092411"/>
            <a:ext cx="792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7792" y="2508422"/>
            <a:ext cx="792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7792" y="2916195"/>
            <a:ext cx="792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7792" y="3315730"/>
            <a:ext cx="792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93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Kulkutapojen käyttö ja matkan tarkoitus</a:t>
            </a:r>
            <a:br>
              <a:rPr lang="fi-FI" dirty="0" smtClean="0"/>
            </a:br>
            <a:r>
              <a:rPr lang="fi-FI" dirty="0" smtClean="0"/>
              <a:t>Matkojen jakautuminen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51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83" y="920462"/>
            <a:ext cx="5875307" cy="39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5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Kulkutapojen käyttö ja matkan tarkoitus</a:t>
            </a:r>
            <a:br>
              <a:rPr lang="fi-FI" dirty="0" smtClean="0"/>
            </a:br>
            <a:r>
              <a:rPr lang="fi-FI" dirty="0" smtClean="0"/>
              <a:t>Matkasuoritteen jakautuminen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26.6.2017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52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54" y="886899"/>
            <a:ext cx="5801536" cy="41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0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73" y="1248621"/>
            <a:ext cx="6624000" cy="457200"/>
          </a:xfrm>
        </p:spPr>
        <p:txBody>
          <a:bodyPr/>
          <a:lstStyle/>
          <a:p>
            <a:r>
              <a:rPr lang="fi-FI" dirty="0" smtClean="0"/>
              <a:t>Matkakohteet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53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367"/>
              </p:ext>
            </p:extLst>
          </p:nvPr>
        </p:nvGraphicFramePr>
        <p:xfrm>
          <a:off x="3016468" y="168164"/>
          <a:ext cx="5921524" cy="4995496"/>
        </p:xfrm>
        <a:graphic>
          <a:graphicData uri="http://schemas.openxmlformats.org/drawingml/2006/table">
            <a:tbl>
              <a:tblPr/>
              <a:tblGrid>
                <a:gridCol w="2341694">
                  <a:extLst>
                    <a:ext uri="{9D8B030D-6E8A-4147-A177-3AD203B41FA5}">
                      <a16:colId xmlns:a16="http://schemas.microsoft.com/office/drawing/2014/main" val="1480475681"/>
                    </a:ext>
                  </a:extLst>
                </a:gridCol>
                <a:gridCol w="619068">
                  <a:extLst>
                    <a:ext uri="{9D8B030D-6E8A-4147-A177-3AD203B41FA5}">
                      <a16:colId xmlns:a16="http://schemas.microsoft.com/office/drawing/2014/main" val="2643495310"/>
                    </a:ext>
                  </a:extLst>
                </a:gridCol>
                <a:gridCol w="2341694">
                  <a:extLst>
                    <a:ext uri="{9D8B030D-6E8A-4147-A177-3AD203B41FA5}">
                      <a16:colId xmlns:a16="http://schemas.microsoft.com/office/drawing/2014/main" val="1348813546"/>
                    </a:ext>
                  </a:extLst>
                </a:gridCol>
                <a:gridCol w="619068">
                  <a:extLst>
                    <a:ext uri="{9D8B030D-6E8A-4147-A177-3AD203B41FA5}">
                      <a16:colId xmlns:a16="http://schemas.microsoft.com/office/drawing/2014/main" val="3243737247"/>
                    </a:ext>
                  </a:extLst>
                </a:gridCol>
              </a:tblGrid>
              <a:tr h="471235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kotiperäiset matkat, yhteensä 67 prosenttia kotimaanmatkoista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matkoista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muut kuin kotiperäiset matkat, yhteensä 33 prosenttia kotimaanmatkoista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matkoista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75457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vierailupaikka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49910"/>
                  </a:ext>
                </a:extLst>
              </a:tr>
              <a:tr h="4712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päivittäistavarakauppa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pysähdyspaikka henkilön noutamista tai jättämistä varten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73790"/>
                  </a:ext>
                </a:extLst>
              </a:tr>
              <a:tr h="4712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koti/ vakituinen asunto (usein kävely tms. lenkki)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erittelemätön vapaa-ajankohde (esim. harrastuspaikka)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31229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koulutuspaikka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päivittäistavarakauppa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0258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liikunta- tai ulkoilupaikka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88329"/>
                  </a:ext>
                </a:extLst>
              </a:tr>
              <a:tr h="3156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asiointipaikka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ravintola, kahvila, lounaspaikka ym.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5792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vierailupaikka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työasiakohde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38369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kauppakeskus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asiointipaikka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50924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työasiakohde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vapaa-ajan asunto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73333"/>
                  </a:ext>
                </a:extLst>
              </a:tr>
              <a:tr h="4712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erittelemätön vapaa-ajankohde (esim. harrastuspaikka)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kulttuuriin liittyvä kohde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62090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ostospaikka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ostospaikka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25124"/>
                  </a:ext>
                </a:extLst>
              </a:tr>
              <a:tr h="4712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pysähdyspaikka henkilön noutamista tai jättämistä varten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liikunta- tai ulkoilupaikka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52217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kulttuuriin liittyvä kohde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kauppakeskus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00837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luontoalue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kohde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55654"/>
                  </a:ext>
                </a:extLst>
              </a:tr>
              <a:tr h="3156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ravintola, kahvila, lounaspaikka ym.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6047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esikoulu/hoitopaikka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26428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kohde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62374"/>
                  </a:ext>
                </a:extLst>
              </a:tr>
              <a:tr h="16565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67 %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76" marR="6076" marT="6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0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83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Matkojen lähtö- ja määräpaikat,</a:t>
            </a:r>
            <a:br>
              <a:rPr lang="fi-FI" dirty="0" smtClean="0"/>
            </a:br>
            <a:r>
              <a:rPr lang="fi-FI" dirty="0" smtClean="0"/>
              <a:t>yhteensä 999 matkaa vuodessa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54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37" y="1026908"/>
            <a:ext cx="7200863" cy="40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28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Saattamiseen ja kyyditsemiseen liittyvien matkojen lähtö- ja määräpaikat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55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86019"/>
              </p:ext>
            </p:extLst>
          </p:nvPr>
        </p:nvGraphicFramePr>
        <p:xfrm>
          <a:off x="3167855" y="1438275"/>
          <a:ext cx="4662351" cy="3200400"/>
        </p:xfrm>
        <a:graphic>
          <a:graphicData uri="http://schemas.openxmlformats.org/drawingml/2006/table">
            <a:tbl>
              <a:tblPr/>
              <a:tblGrid>
                <a:gridCol w="3336564">
                  <a:extLst>
                    <a:ext uri="{9D8B030D-6E8A-4147-A177-3AD203B41FA5}">
                      <a16:colId xmlns:a16="http://schemas.microsoft.com/office/drawing/2014/main" val="4141840730"/>
                    </a:ext>
                  </a:extLst>
                </a:gridCol>
                <a:gridCol w="1325787">
                  <a:extLst>
                    <a:ext uri="{9D8B030D-6E8A-4147-A177-3AD203B41FA5}">
                      <a16:colId xmlns:a16="http://schemas.microsoft.com/office/drawing/2014/main" val="1766401810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matkojen suuntautuminen matkakohteiden välillä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kyyditsemis-matkoista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6975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kodin ja vapaa-ajan kohteen väliset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619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kodin ja pysähdyspaikan väliset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803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kodin ja koulutukseen liittyvän matkakohteen väliset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452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kodin ja ostos-/asiointipaikan väliset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8082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kodin ja työhön liittyvän kohteen väliset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0381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muiden kohteiden väliset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9143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7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04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Kulkutapojen käyttö kyyditsemiseen ja saattamiseen liittyvillä matkoilla (1/2)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56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" y="977167"/>
            <a:ext cx="2152075" cy="2341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79" y="1005618"/>
            <a:ext cx="2158171" cy="2341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73" y="977167"/>
            <a:ext cx="2158171" cy="23410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4" y="949271"/>
            <a:ext cx="2145978" cy="2341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068" y="3004115"/>
            <a:ext cx="26549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Kulkutapojen käyttö kyyditsemiseen ja saattamiseen liittyvillä matkoilla (2/2)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57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" y="1061628"/>
            <a:ext cx="2152075" cy="2347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1061628"/>
            <a:ext cx="2158171" cy="2347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3" y="1061627"/>
            <a:ext cx="3651291" cy="3971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421" y="3126474"/>
            <a:ext cx="2565750" cy="19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6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58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 väestöryhmien liikkuminen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801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Liikkuminen elämän eri vaiheissa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59</a:t>
            </a:fld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8316913" y="4767263"/>
            <a:ext cx="827087" cy="274637"/>
          </a:xfrm>
        </p:spPr>
        <p:txBody>
          <a:bodyPr/>
          <a:lstStyle/>
          <a:p>
            <a:r>
              <a:rPr lang="fi-FI" smtClean="0"/>
              <a:t>26.6.2017</a:t>
            </a:r>
            <a:endParaRPr lang="fi-FI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52" y="770400"/>
            <a:ext cx="5948465" cy="4238740"/>
          </a:xfrm>
        </p:spPr>
      </p:pic>
    </p:spTree>
    <p:extLst>
      <p:ext uri="{BB962C8B-B14F-4D97-AF65-F5344CB8AC3E}">
        <p14:creationId xmlns:p14="http://schemas.microsoft.com/office/powerpoint/2010/main" val="367859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Matkan tarkoitus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8" y="541800"/>
            <a:ext cx="4656959" cy="4011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64" y="466998"/>
            <a:ext cx="4579564" cy="4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Liikkuminen elämän eri vaiheissa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Matkaluku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Matkasuorite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60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20627"/>
            <a:ext cx="3439523" cy="322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67" y="1620627"/>
            <a:ext cx="4499714" cy="29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8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Vuorokauden aikana liikkumattomien osuus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61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6198"/>
              </p:ext>
            </p:extLst>
          </p:nvPr>
        </p:nvGraphicFramePr>
        <p:xfrm>
          <a:off x="3951892" y="1249582"/>
          <a:ext cx="3954161" cy="3185783"/>
        </p:xfrm>
        <a:graphic>
          <a:graphicData uri="http://schemas.openxmlformats.org/drawingml/2006/table">
            <a:tbl>
              <a:tblPr/>
              <a:tblGrid>
                <a:gridCol w="1398904">
                  <a:extLst>
                    <a:ext uri="{9D8B030D-6E8A-4147-A177-3AD203B41FA5}">
                      <a16:colId xmlns:a16="http://schemas.microsoft.com/office/drawing/2014/main" val="4116424262"/>
                    </a:ext>
                  </a:extLst>
                </a:gridCol>
                <a:gridCol w="1387623">
                  <a:extLst>
                    <a:ext uri="{9D8B030D-6E8A-4147-A177-3AD203B41FA5}">
                      <a16:colId xmlns:a16="http://schemas.microsoft.com/office/drawing/2014/main" val="3860539712"/>
                    </a:ext>
                  </a:extLst>
                </a:gridCol>
                <a:gridCol w="1167634">
                  <a:extLst>
                    <a:ext uri="{9D8B030D-6E8A-4147-A177-3AD203B41FA5}">
                      <a16:colId xmlns:a16="http://schemas.microsoft.com/office/drawing/2014/main" val="1254345535"/>
                    </a:ext>
                  </a:extLst>
                </a:gridCol>
              </a:tblGrid>
              <a:tr h="6255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väestö-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ryhmästä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46497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ikäryhmä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miehet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41111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6–17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0019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18–34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84451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35–54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746448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55–64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16420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65–74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17545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70008"/>
                  </a:ext>
                </a:extLst>
              </a:tr>
              <a:tr h="320033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94164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63133868"/>
              </p:ext>
            </p:extLst>
          </p:nvPr>
        </p:nvGraphicFramePr>
        <p:xfrm>
          <a:off x="294290" y="1249581"/>
          <a:ext cx="3163613" cy="351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253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Vuorokauden aikana liikkumattomien osuus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62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79" y="1109663"/>
            <a:ext cx="43825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51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27259" y="128587"/>
            <a:ext cx="6624000" cy="457200"/>
          </a:xfrm>
        </p:spPr>
        <p:txBody>
          <a:bodyPr/>
          <a:lstStyle/>
          <a:p>
            <a:r>
              <a:rPr lang="fi-FI" dirty="0" smtClean="0"/>
              <a:t>Liikkumisen esteet</a:t>
            </a:r>
            <a:br>
              <a:rPr lang="fi-FI" dirty="0" smtClean="0"/>
            </a:br>
            <a:r>
              <a:rPr lang="fi-FI" dirty="0" smtClean="0"/>
              <a:t>10% väestöstä jokin este tai haitta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63</a:t>
            </a:fld>
            <a:endParaRPr lang="fi-FI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96927"/>
              </p:ext>
            </p:extLst>
          </p:nvPr>
        </p:nvGraphicFramePr>
        <p:xfrm>
          <a:off x="0" y="998483"/>
          <a:ext cx="8515376" cy="404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195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Etätyön määrä ja työssäkäyvien matkasuorite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64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00" y="1256772"/>
            <a:ext cx="5401569" cy="36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8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79" y="1360232"/>
            <a:ext cx="6624000" cy="457200"/>
          </a:xfrm>
        </p:spPr>
        <p:txBody>
          <a:bodyPr/>
          <a:lstStyle/>
          <a:p>
            <a:r>
              <a:rPr lang="fi-FI" dirty="0" smtClean="0"/>
              <a:t>Vuodenaikavaihtelu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65</a:t>
            </a:fld>
            <a:endParaRPr lang="fi-FI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60169"/>
              </p:ext>
            </p:extLst>
          </p:nvPr>
        </p:nvGraphicFramePr>
        <p:xfrm>
          <a:off x="4768703" y="229117"/>
          <a:ext cx="4321732" cy="21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60671"/>
              </p:ext>
            </p:extLst>
          </p:nvPr>
        </p:nvGraphicFramePr>
        <p:xfrm>
          <a:off x="0" y="2154621"/>
          <a:ext cx="4320000" cy="298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630" y="2636636"/>
            <a:ext cx="4154733" cy="20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233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9" y="1408775"/>
            <a:ext cx="4457322" cy="457200"/>
          </a:xfrm>
        </p:spPr>
        <p:txBody>
          <a:bodyPr/>
          <a:lstStyle/>
          <a:p>
            <a:r>
              <a:rPr lang="fi-FI" dirty="0" smtClean="0"/>
              <a:t>Viikonpäivävaihtelu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66</a:t>
            </a:fld>
            <a:endParaRPr lang="fi-FI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298288"/>
              </p:ext>
            </p:extLst>
          </p:nvPr>
        </p:nvGraphicFramePr>
        <p:xfrm>
          <a:off x="3710152" y="94593"/>
          <a:ext cx="5318234" cy="240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93" y="2583529"/>
            <a:ext cx="4863166" cy="2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7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9" y="1408775"/>
            <a:ext cx="4457322" cy="457200"/>
          </a:xfrm>
        </p:spPr>
        <p:txBody>
          <a:bodyPr/>
          <a:lstStyle/>
          <a:p>
            <a:r>
              <a:rPr lang="fi-FI" dirty="0" smtClean="0"/>
              <a:t>Viikonpäivävaihtelu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67</a:t>
            </a:fld>
            <a:endParaRPr lang="fi-FI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61052"/>
              </p:ext>
            </p:extLst>
          </p:nvPr>
        </p:nvGraphicFramePr>
        <p:xfrm>
          <a:off x="156719" y="1865975"/>
          <a:ext cx="7253074" cy="290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5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55" y="2722178"/>
            <a:ext cx="2417842" cy="457200"/>
          </a:xfrm>
        </p:spPr>
        <p:txBody>
          <a:bodyPr/>
          <a:lstStyle/>
          <a:p>
            <a:r>
              <a:rPr lang="fi-FI" dirty="0" smtClean="0"/>
              <a:t>Tuntivaihtelut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68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9" y="-781"/>
            <a:ext cx="2278475" cy="236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37" y="2722842"/>
            <a:ext cx="2320180" cy="241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29" y="2442"/>
            <a:ext cx="2308529" cy="2395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42" y="2722178"/>
            <a:ext cx="2320181" cy="2407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5" y="-1766"/>
            <a:ext cx="2405575" cy="24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0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Tuntivaihtelu arkena (ma-pe)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69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1" y="918969"/>
            <a:ext cx="7696587" cy="38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Päätunnusluvut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44537"/>
              </p:ext>
            </p:extLst>
          </p:nvPr>
        </p:nvGraphicFramePr>
        <p:xfrm>
          <a:off x="1383957" y="1186250"/>
          <a:ext cx="4438199" cy="3641126"/>
        </p:xfrm>
        <a:graphic>
          <a:graphicData uri="http://schemas.openxmlformats.org/drawingml/2006/table">
            <a:tbl>
              <a:tblPr/>
              <a:tblGrid>
                <a:gridCol w="2744394">
                  <a:extLst>
                    <a:ext uri="{9D8B030D-6E8A-4147-A177-3AD203B41FA5}">
                      <a16:colId xmlns:a16="http://schemas.microsoft.com/office/drawing/2014/main" val="1016605908"/>
                    </a:ext>
                  </a:extLst>
                </a:gridCol>
                <a:gridCol w="1693805">
                  <a:extLst>
                    <a:ext uri="{9D8B030D-6E8A-4147-A177-3AD203B41FA5}">
                      <a16:colId xmlns:a16="http://schemas.microsoft.com/office/drawing/2014/main" val="3318980356"/>
                    </a:ext>
                  </a:extLst>
                </a:gridCol>
              </a:tblGrid>
              <a:tr h="460714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Kotimaanmatkat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08149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matkaluku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(matkaa/henkilö/vuorokausi)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2,73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31704"/>
                  </a:ext>
                </a:extLst>
              </a:tr>
              <a:tr h="6241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matkasuorite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(km/henkilö/vuorokausi)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40,7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21851"/>
                  </a:ext>
                </a:extLst>
              </a:tr>
              <a:tr h="6241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kokonaismatka–aika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(min/henkilö/vuorokausi)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73,4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2838"/>
                  </a:ext>
                </a:extLst>
              </a:tr>
              <a:tr h="6241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matkan keskipituus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(km/matka)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14,9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852434"/>
                  </a:ext>
                </a:extLst>
              </a:tr>
              <a:tr h="6241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matka–ajan keskiarvo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(min/matka)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elbridge Pro" panose="02000503040003020304" pitchFamily="50" charset="0"/>
                        </a:rPr>
                        <a:t>26,9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0585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4305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Tuntivaihtelu viikonloppuna (la-su)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70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6" y="1014742"/>
            <a:ext cx="7620000" cy="37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58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71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Pitkät kotimaanmatkat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935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 100 km pitkät kotimaanmatkat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72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491840"/>
              </p:ext>
            </p:extLst>
          </p:nvPr>
        </p:nvGraphicFramePr>
        <p:xfrm>
          <a:off x="294291" y="1355402"/>
          <a:ext cx="4291980" cy="346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651853"/>
              </p:ext>
            </p:extLst>
          </p:nvPr>
        </p:nvGraphicFramePr>
        <p:xfrm>
          <a:off x="4452980" y="1240746"/>
          <a:ext cx="4234263" cy="334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4086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 100 km pitkät kotimaanmatkat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73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891542"/>
              </p:ext>
            </p:extLst>
          </p:nvPr>
        </p:nvGraphicFramePr>
        <p:xfrm>
          <a:off x="136634" y="1423737"/>
          <a:ext cx="8427891" cy="334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2015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 100 km  pitkät kotimaanmatkat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74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99165"/>
              </p:ext>
            </p:extLst>
          </p:nvPr>
        </p:nvGraphicFramePr>
        <p:xfrm>
          <a:off x="430924" y="1354854"/>
          <a:ext cx="7998373" cy="329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0508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 100 km pitkät kotimaanmatkat,</a:t>
            </a:r>
            <a:br>
              <a:rPr lang="fi-FI" dirty="0" smtClean="0"/>
            </a:br>
            <a:r>
              <a:rPr lang="fi-FI" dirty="0" smtClean="0"/>
              <a:t>yöpymispaikka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75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890195"/>
              </p:ext>
            </p:extLst>
          </p:nvPr>
        </p:nvGraphicFramePr>
        <p:xfrm>
          <a:off x="378372" y="1021018"/>
          <a:ext cx="8186153" cy="374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0888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 100 km pitkät ulkomaanmatkat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76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511959"/>
              </p:ext>
            </p:extLst>
          </p:nvPr>
        </p:nvGraphicFramePr>
        <p:xfrm>
          <a:off x="567559" y="1335646"/>
          <a:ext cx="3804617" cy="334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01727"/>
              </p:ext>
            </p:extLst>
          </p:nvPr>
        </p:nvGraphicFramePr>
        <p:xfrm>
          <a:off x="4856900" y="1188500"/>
          <a:ext cx="3804617" cy="334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960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Yöpymiset yli 100 km pitkillä matkoilla</a:t>
            </a:r>
            <a:br>
              <a:rPr lang="fi-FI" dirty="0" smtClean="0"/>
            </a:br>
            <a:r>
              <a:rPr lang="fi-FI" dirty="0" smtClean="0"/>
              <a:t>(matkat ulkomaille tai ulkomailla)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77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165573"/>
              </p:ext>
            </p:extLst>
          </p:nvPr>
        </p:nvGraphicFramePr>
        <p:xfrm>
          <a:off x="420414" y="1650307"/>
          <a:ext cx="6965955" cy="296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6738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Yöpymispaikat ulkomaanmatkoilla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20.2.2018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78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35271"/>
              </p:ext>
            </p:extLst>
          </p:nvPr>
        </p:nvGraphicFramePr>
        <p:xfrm>
          <a:off x="1450427" y="1277936"/>
          <a:ext cx="6074979" cy="3869656"/>
        </p:xfrm>
        <a:graphic>
          <a:graphicData uri="http://schemas.openxmlformats.org/drawingml/2006/table">
            <a:tbl>
              <a:tblPr/>
              <a:tblGrid>
                <a:gridCol w="4790479">
                  <a:extLst>
                    <a:ext uri="{9D8B030D-6E8A-4147-A177-3AD203B41FA5}">
                      <a16:colId xmlns:a16="http://schemas.microsoft.com/office/drawing/2014/main" val="1100065180"/>
                    </a:ext>
                  </a:extLst>
                </a:gridCol>
                <a:gridCol w="1284500">
                  <a:extLst>
                    <a:ext uri="{9D8B030D-6E8A-4147-A177-3AD203B41FA5}">
                      <a16:colId xmlns:a16="http://schemas.microsoft.com/office/drawing/2014/main" val="3435127761"/>
                    </a:ext>
                  </a:extLst>
                </a:gridCol>
              </a:tblGrid>
              <a:tr h="26236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yöpymispaikka</a:t>
                      </a:r>
                    </a:p>
                  </a:txBody>
                  <a:tcPr marL="7091" marR="7091" marT="70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osuus yöpymisistä</a:t>
                      </a:r>
                    </a:p>
                  </a:txBody>
                  <a:tcPr marL="7091" marR="7091" marT="70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96475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hotellissa, motellissa, tai vuokrattavassa loma-asunnossa, vuokrahuoneistossa tai vuokramökissä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52857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kesämökillä tai muussa vapaa-ajan asunnossa (omassa, suvun tai tuttavan)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80695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vierailupaikassa sukulaisten tai ystävien luona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13721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kakkosasunnossa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5745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asuntolassa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71769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leirintäalueella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62607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luonnossa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870230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laivalla,  lentokoneessa, matkailuautossa, veneessä, junassa tms.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871815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muualla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31457"/>
                  </a:ext>
                </a:extLst>
              </a:tr>
              <a:tr h="304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74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Rajanylittävien matkojen kohdemaa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79</a:t>
            </a:fld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191"/>
              </p:ext>
            </p:extLst>
          </p:nvPr>
        </p:nvGraphicFramePr>
        <p:xfrm>
          <a:off x="1587062" y="1114097"/>
          <a:ext cx="6505904" cy="365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01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Kotimaanmatkojen vuositunnusluvut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28645"/>
              </p:ext>
            </p:extLst>
          </p:nvPr>
        </p:nvGraphicFramePr>
        <p:xfrm>
          <a:off x="1187671" y="966947"/>
          <a:ext cx="6768661" cy="4014797"/>
        </p:xfrm>
        <a:graphic>
          <a:graphicData uri="http://schemas.openxmlformats.org/drawingml/2006/table">
            <a:tbl>
              <a:tblPr/>
              <a:tblGrid>
                <a:gridCol w="2929129">
                  <a:extLst>
                    <a:ext uri="{9D8B030D-6E8A-4147-A177-3AD203B41FA5}">
                      <a16:colId xmlns:a16="http://schemas.microsoft.com/office/drawing/2014/main" val="1728332741"/>
                    </a:ext>
                  </a:extLst>
                </a:gridCol>
                <a:gridCol w="1919766">
                  <a:extLst>
                    <a:ext uri="{9D8B030D-6E8A-4147-A177-3AD203B41FA5}">
                      <a16:colId xmlns:a16="http://schemas.microsoft.com/office/drawing/2014/main" val="1166059405"/>
                    </a:ext>
                  </a:extLst>
                </a:gridCol>
                <a:gridCol w="1919766">
                  <a:extLst>
                    <a:ext uri="{9D8B030D-6E8A-4147-A177-3AD203B41FA5}">
                      <a16:colId xmlns:a16="http://schemas.microsoft.com/office/drawing/2014/main" val="3480119458"/>
                    </a:ext>
                  </a:extLst>
                </a:gridCol>
              </a:tblGrid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matkoja</a:t>
                      </a:r>
                      <a:b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vuodessa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vuoden kilometrisuorite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79704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18662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milj. matkaa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milj. km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40684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jalankulku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93633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pyöräily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16141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liikunnallinen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30459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liikunnalliset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96073"/>
                  </a:ext>
                </a:extLst>
              </a:tr>
              <a:tr h="28297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henkilöauto, kuljettaja</a:t>
                      </a:r>
                      <a:r>
                        <a:rPr lang="fi-FI" sz="1400" b="0" i="0" u="none" strike="noStrike" baseline="300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</a:t>
                      </a:r>
                      <a:endParaRPr lang="fi-FI" sz="14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882688"/>
                  </a:ext>
                </a:extLst>
              </a:tr>
              <a:tr h="28297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henkilöauto, matkustaja</a:t>
                      </a:r>
                      <a:r>
                        <a:rPr lang="fi-FI" sz="1400" b="0" i="0" u="none" strike="noStrike" baseline="300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**)</a:t>
                      </a:r>
                      <a:endParaRPr lang="fi-FI" sz="14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13152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henkilöauto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76874"/>
                  </a:ext>
                </a:extLst>
              </a:tr>
              <a:tr h="24901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yksityinen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1891"/>
                  </a:ext>
                </a:extLst>
              </a:tr>
              <a:tr h="28297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julkinen liikenne yhteensä</a:t>
                      </a:r>
                      <a:r>
                        <a:rPr lang="fi-FI" sz="1400" b="0" i="0" u="none" strike="noStrike" baseline="300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***)</a:t>
                      </a:r>
                      <a:endParaRPr lang="fi-FI" sz="14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6283"/>
                  </a:ext>
                </a:extLst>
              </a:tr>
              <a:tr h="2603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75 952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86784"/>
                  </a:ext>
                </a:extLst>
              </a:tr>
              <a:tr h="2376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*)    josta pakettiautolla kuljettajana arviolta 84 milj. matkaa ja 1928 milj. km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A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86531"/>
                  </a:ext>
                </a:extLst>
              </a:tr>
              <a:tr h="1924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**)   josta pakettiautolla matkustajana arviolta 15 milj. matkaa ja 296 milj. km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579457"/>
                  </a:ext>
                </a:extLst>
              </a:tr>
              <a:tr h="1924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***) Julkisen liikenteen suoritearvio on epätarkka.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90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48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9</a:t>
            </a:fld>
            <a:endParaRPr lang="fi-FI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906" y="2294965"/>
            <a:ext cx="6624000" cy="1201269"/>
          </a:xfrm>
        </p:spPr>
        <p:txBody>
          <a:bodyPr/>
          <a:lstStyle/>
          <a:p>
            <a:r>
              <a:rPr lang="fi-FI" dirty="0" smtClean="0"/>
              <a:t>Menetelmämuutoksen vuoksi tulokset eivät ole täysin vertailukelpoisia aiempiin tutkimukseen nähden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621932"/>
      </p:ext>
    </p:extLst>
  </p:cSld>
  <p:clrMapOvr>
    <a:masterClrMapping/>
  </p:clrMapOvr>
</p:sld>
</file>

<file path=ppt/theme/theme1.xml><?xml version="1.0" encoding="utf-8"?>
<a:theme xmlns:a="http://schemas.openxmlformats.org/drawingml/2006/main" name="pp_livi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 tapahtumailmeellä.potx" id="{2373636E-F0F1-4C12-BBEA-53F020C71C79}" vid="{B0FDEB64-063F-4354-AF6F-D97D90FA7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lt4">
    <a:dk1>
      <a:sysClr val="windowText" lastClr="000000"/>
    </a:dk1>
    <a:lt1>
      <a:sysClr val="window" lastClr="FFFFFF"/>
    </a:lt1>
    <a:dk2>
      <a:srgbClr val="9EB83D"/>
    </a:dk2>
    <a:lt2>
      <a:srgbClr val="F79421"/>
    </a:lt2>
    <a:accent1>
      <a:srgbClr val="0046AD"/>
    </a:accent1>
    <a:accent2>
      <a:srgbClr val="00B0CA"/>
    </a:accent2>
    <a:accent3>
      <a:srgbClr val="A678B4"/>
    </a:accent3>
    <a:accent4>
      <a:srgbClr val="8DC8E8"/>
    </a:accent4>
    <a:accent5>
      <a:srgbClr val="0088CE"/>
    </a:accent5>
    <a:accent6>
      <a:srgbClr val="C8C8C8"/>
    </a:accent6>
    <a:hlink>
      <a:srgbClr val="9EB83D"/>
    </a:hlink>
    <a:folHlink>
      <a:srgbClr val="F79421"/>
    </a:folHlink>
  </a:clrScheme>
  <a:fontScheme name="Corbel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lt4">
    <a:dk1>
      <a:sysClr val="windowText" lastClr="000000"/>
    </a:dk1>
    <a:lt1>
      <a:sysClr val="window" lastClr="FFFFFF"/>
    </a:lt1>
    <a:dk2>
      <a:srgbClr val="9EB83D"/>
    </a:dk2>
    <a:lt2>
      <a:srgbClr val="F79421"/>
    </a:lt2>
    <a:accent1>
      <a:srgbClr val="0046AD"/>
    </a:accent1>
    <a:accent2>
      <a:srgbClr val="00B0CA"/>
    </a:accent2>
    <a:accent3>
      <a:srgbClr val="A678B4"/>
    </a:accent3>
    <a:accent4>
      <a:srgbClr val="8DC8E8"/>
    </a:accent4>
    <a:accent5>
      <a:srgbClr val="0088CE"/>
    </a:accent5>
    <a:accent6>
      <a:srgbClr val="C8C8C8"/>
    </a:accent6>
    <a:hlink>
      <a:srgbClr val="9EB83D"/>
    </a:hlink>
    <a:folHlink>
      <a:srgbClr val="F79421"/>
    </a:folHlink>
  </a:clrScheme>
  <a:fontScheme name="HLT">
    <a:majorFont>
      <a:latin typeface="Felbridge Std"/>
      <a:ea typeface=""/>
      <a:cs typeface=""/>
    </a:majorFont>
    <a:minorFont>
      <a:latin typeface="Felbridge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hlt4">
    <a:dk1>
      <a:sysClr val="windowText" lastClr="000000"/>
    </a:dk1>
    <a:lt1>
      <a:sysClr val="window" lastClr="FFFFFF"/>
    </a:lt1>
    <a:dk2>
      <a:srgbClr val="9EB83D"/>
    </a:dk2>
    <a:lt2>
      <a:srgbClr val="F79421"/>
    </a:lt2>
    <a:accent1>
      <a:srgbClr val="0046AD"/>
    </a:accent1>
    <a:accent2>
      <a:srgbClr val="00B0CA"/>
    </a:accent2>
    <a:accent3>
      <a:srgbClr val="A678B4"/>
    </a:accent3>
    <a:accent4>
      <a:srgbClr val="8DC8E8"/>
    </a:accent4>
    <a:accent5>
      <a:srgbClr val="0088CE"/>
    </a:accent5>
    <a:accent6>
      <a:srgbClr val="C8C8C8"/>
    </a:accent6>
    <a:hlink>
      <a:srgbClr val="9EB83D"/>
    </a:hlink>
    <a:folHlink>
      <a:srgbClr val="F79421"/>
    </a:folHlink>
  </a:clrScheme>
  <a:fontScheme name="HLT">
    <a:majorFont>
      <a:latin typeface="Felbridge Std"/>
      <a:ea typeface=""/>
      <a:cs typeface=""/>
    </a:majorFont>
    <a:minorFont>
      <a:latin typeface="Felbridge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title/>
  <author/>
  <paivays>26.6.2017</paivays>
</livi_kameleon>
</file>

<file path=customXml/item2.xml><?xml version="1.0" encoding="utf-8"?>
<xml_kameleon>
  <subtitle/>
</xml_kameleon>
</file>

<file path=customXml/itemProps1.xml><?xml version="1.0" encoding="utf-8"?>
<ds:datastoreItem xmlns:ds="http://schemas.openxmlformats.org/officeDocument/2006/customXml" ds:itemID="{3BFD3F1D-CC3A-4FFB-AE1D-7489AD00A09E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E96C2F88-1759-4255-A5D2-22273BB852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 tapahtumailmeellä</Template>
  <TotalTime>729</TotalTime>
  <Words>2064</Words>
  <Application>Microsoft Office PowerPoint</Application>
  <PresentationFormat>On-screen Show (16:9)</PresentationFormat>
  <Paragraphs>1257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Felbridge Pro</vt:lpstr>
      <vt:lpstr>pp_livi</vt:lpstr>
      <vt:lpstr>Henkilöliikennetutkimus 2016  Suomalaisten liikkuminen</vt:lpstr>
      <vt:lpstr>  Henkilöliikennetutkimus 2016 </vt:lpstr>
      <vt:lpstr>Otokset ja vastausmäärät</vt:lpstr>
      <vt:lpstr>Kotimaanmatkojen matkaluku ja matkasuorite</vt:lpstr>
      <vt:lpstr>Kulkutapojen käyttö</vt:lpstr>
      <vt:lpstr>Matkan tarkoitus</vt:lpstr>
      <vt:lpstr>Päätunnusluvut</vt:lpstr>
      <vt:lpstr>Kotimaanmatkojen vuositunnusluvut</vt:lpstr>
      <vt:lpstr>Menetelmämuutoksen vuoksi tulokset eivät ole täysin vertailukelpoisia aiempiin tutkimukseen nähden</vt:lpstr>
      <vt:lpstr>Henkilöliikennetutkimukset 1974-2016</vt:lpstr>
      <vt:lpstr>2010-2011 ja 2016</vt:lpstr>
      <vt:lpstr>Kulkutapaosuudet 2010-2011 ja 2016</vt:lpstr>
      <vt:lpstr>Päätunnusluvut seuduittain</vt:lpstr>
      <vt:lpstr>Matkaluku ja matkasuorite 2010-2011 ja 2016 tutkimuksissa sekä 95% luottamusvälit</vt:lpstr>
      <vt:lpstr>Matkaluku ja matkasuorite 2010-2011 ja 2016 tutkimuksissa sekä 95% luottamusvälit</vt:lpstr>
      <vt:lpstr>Matkaluku ja matkasuorite 2010-2011 ja 2016 tutkimuksissa sekä 95% luottamusvälit</vt:lpstr>
      <vt:lpstr>Matkaluku ja matkasuorite 2010-2011 ja 2016 tutkimuksissa sekä 95% luottamusvälit – kaikki matkat yhteensä</vt:lpstr>
      <vt:lpstr>Liikkuminen eri alueilla</vt:lpstr>
      <vt:lpstr>Liikkuminen eri alueilla </vt:lpstr>
      <vt:lpstr>Matkaluku ja kaupunki-maaseutuluokitus</vt:lpstr>
      <vt:lpstr>Matkasuorite ja kaupunki-maaseutuluokitus</vt:lpstr>
      <vt:lpstr>Liikkuminen  kuntaryhmittäin</vt:lpstr>
      <vt:lpstr>Osuudet matkasuoritteesta</vt:lpstr>
      <vt:lpstr>Väestövakioidut tulokset</vt:lpstr>
      <vt:lpstr>Väestövakioidut tulokset, matkasuorite</vt:lpstr>
      <vt:lpstr>Liikkuminen ja asumismuoto</vt:lpstr>
      <vt:lpstr>Seutujen vertailu</vt:lpstr>
      <vt:lpstr>Kaupunkiseutujen  vertailu </vt:lpstr>
      <vt:lpstr>Kaupunki- seutujen vertailu</vt:lpstr>
      <vt:lpstr>Matkasuorite seuduittain</vt:lpstr>
      <vt:lpstr>Liikkumisen nopeus (km/h)</vt:lpstr>
      <vt:lpstr>Kulkutapojen käyttö</vt:lpstr>
      <vt:lpstr>Pituusjakaumat</vt:lpstr>
      <vt:lpstr>Kulkutapaosuudet matkan pituuden mukaan</vt:lpstr>
      <vt:lpstr>Kulkutapaosuudet matka-ajan mukaan</vt:lpstr>
      <vt:lpstr>Joukkoliikenteen matkaketjut</vt:lpstr>
      <vt:lpstr>Matkaseurueet joukkoliikennematkoilla</vt:lpstr>
      <vt:lpstr>Kestävät liikkumismuodot</vt:lpstr>
      <vt:lpstr>Vaihtoehtoinen  kulkutapa valitulle</vt:lpstr>
      <vt:lpstr>Henkilöauton keskikuormitus</vt:lpstr>
      <vt:lpstr>Ajokortin voimassaolo iän mukaan</vt:lpstr>
      <vt:lpstr>Autonomistus kaupunki-maaseutuluokittain</vt:lpstr>
      <vt:lpstr>PowerPoint Presentation</vt:lpstr>
      <vt:lpstr>Henkilöauton ajokilometrit vuodessa asuinalueen mukaan, kaupunki-maaseutuluokitus </vt:lpstr>
      <vt:lpstr>Kotimaan matkasuorite ja kohdehenkilön talouden autonomistus</vt:lpstr>
      <vt:lpstr>Joukkoliikenteen ja henkilöauton matka-ajan suhteen vaikutus kulkutapajakaumaan, alle 40 km pitkät matkat </vt:lpstr>
      <vt:lpstr>Joukkoliikenteen ja henkilöauton matka-ajan suhteen vaikutus kulkutapajakaumaan, yli 40 km pitkät matkat </vt:lpstr>
      <vt:lpstr>Matkojen tarkoitus ja matkakohteet</vt:lpstr>
      <vt:lpstr>Matkaryhmien osuudet matkaluvusta ja matkasuoritteesta</vt:lpstr>
      <vt:lpstr>Matkojen tarkoitus</vt:lpstr>
      <vt:lpstr>Kulkutapojen käyttö ja matkan tarkoitus Matkojen jakautuminen</vt:lpstr>
      <vt:lpstr>Kulkutapojen käyttö ja matkan tarkoitus Matkasuoritteen jakautuminen</vt:lpstr>
      <vt:lpstr>Matkakohteet</vt:lpstr>
      <vt:lpstr>Matkojen lähtö- ja määräpaikat, yhteensä 999 matkaa vuodessa</vt:lpstr>
      <vt:lpstr>Saattamiseen ja kyyditsemiseen liittyvien matkojen lähtö- ja määräpaikat</vt:lpstr>
      <vt:lpstr>Kulkutapojen käyttö kyyditsemiseen ja saattamiseen liittyvillä matkoilla (1/2)</vt:lpstr>
      <vt:lpstr>Kulkutapojen käyttö kyyditsemiseen ja saattamiseen liittyvillä matkoilla (2/2)</vt:lpstr>
      <vt:lpstr>Eri väestöryhmien liikkuminen</vt:lpstr>
      <vt:lpstr>Liikkuminen elämän eri vaiheissa</vt:lpstr>
      <vt:lpstr>Liikkuminen elämän eri vaiheissa</vt:lpstr>
      <vt:lpstr>Vuorokauden aikana liikkumattomien osuus</vt:lpstr>
      <vt:lpstr>Vuorokauden aikana liikkumattomien osuus</vt:lpstr>
      <vt:lpstr>Liikkumisen esteet 10% väestöstä jokin este tai haitta</vt:lpstr>
      <vt:lpstr>Etätyön määrä ja työssäkäyvien matkasuorite</vt:lpstr>
      <vt:lpstr>Vuodenaikavaihtelu</vt:lpstr>
      <vt:lpstr>Viikonpäivävaihtelu</vt:lpstr>
      <vt:lpstr>Viikonpäivävaihtelu</vt:lpstr>
      <vt:lpstr>Tuntivaihtelut</vt:lpstr>
      <vt:lpstr>Tuntivaihtelu arkena (ma-pe)</vt:lpstr>
      <vt:lpstr>Tuntivaihtelu viikonloppuna (la-su)</vt:lpstr>
      <vt:lpstr>Pitkät kotimaanmatkat</vt:lpstr>
      <vt:lpstr>Yli 100 km pitkät kotimaanmatkat</vt:lpstr>
      <vt:lpstr>Yli 100 km pitkät kotimaanmatkat</vt:lpstr>
      <vt:lpstr>Yli 100 km  pitkät kotimaanmatkat</vt:lpstr>
      <vt:lpstr>Yli 100 km pitkät kotimaanmatkat, yöpymispaikka</vt:lpstr>
      <vt:lpstr>Yli 100 km pitkät ulkomaanmatkat</vt:lpstr>
      <vt:lpstr>Yöpymiset yli 100 km pitkillä matkoilla (matkat ulkomaille tai ulkomailla)</vt:lpstr>
      <vt:lpstr>Yöpymispaikat ulkomaanmatkoilla</vt:lpstr>
      <vt:lpstr>Rajanylittävien matkojen kohdemaa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HLT16</dc:title>
  <dc:creator>Viinikainen Tytti</dc:creator>
  <cp:keywords>Esitys</cp:keywords>
  <cp:lastModifiedBy>Pastinen, Virpi</cp:lastModifiedBy>
  <cp:revision>103</cp:revision>
  <dcterms:created xsi:type="dcterms:W3CDTF">2017-06-26T11:40:14Z</dcterms:created>
  <dcterms:modified xsi:type="dcterms:W3CDTF">2018-03-14T14:25:22Z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esityspohja tapahtumailmeellä.potx</vt:lpwstr>
  </property>
  <property fmtid="{D5CDD505-2E9C-101B-9397-08002B2CF9AE}" pid="6" name="dvDefinition">
    <vt:lpwstr>76 (dd_default.xml)</vt:lpwstr>
  </property>
  <property fmtid="{D5CDD505-2E9C-101B-9397-08002B2CF9AE}" pid="7" name="dvDefinitionID">
    <vt:lpwstr>76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473.85.02.011</vt:lpwstr>
  </property>
  <property fmtid="{D5CDD505-2E9C-101B-9397-08002B2CF9AE}" pid="10" name="dvDefinitionVersion">
    <vt:lpwstr>02.004 / 4.5.2017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2017-06-25T21:00:00Z</vt:filetime>
  </property>
</Properties>
</file>