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8" r:id="rId2"/>
    <p:sldId id="263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16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8D9D6-C817-4B3E-98E3-636183F48827}" type="datetimeFigureOut">
              <a:rPr lang="fi-FI" smtClean="0"/>
              <a:t>16.4.2024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550BB-7955-495C-AB73-F78F0494D6F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3033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Otsikkodia_väri_tai_kuva_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0118" y="2859350"/>
            <a:ext cx="5019882" cy="2170800"/>
          </a:xfrm>
        </p:spPr>
        <p:txBody>
          <a:bodyPr anchor="b"/>
          <a:lstStyle>
            <a:lvl1pPr algn="r">
              <a:defRPr sz="3800" b="1"/>
            </a:lvl1pPr>
          </a:lstStyle>
          <a:p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0118" y="5206550"/>
            <a:ext cx="5019882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1444FC-101C-B703-6FC8-4E8FA2BEF8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4809938 w 6096000"/>
              <a:gd name="connsiteY1" fmla="*/ 0 h 6858000"/>
              <a:gd name="connsiteX2" fmla="*/ 4904006 w 6096000"/>
              <a:gd name="connsiteY2" fmla="*/ 108596 h 6858000"/>
              <a:gd name="connsiteX3" fmla="*/ 6096000 w 6096000"/>
              <a:gd name="connsiteY3" fmla="*/ 3429000 h 6858000"/>
              <a:gd name="connsiteX4" fmla="*/ 4904006 w 6096000"/>
              <a:gd name="connsiteY4" fmla="*/ 6749405 h 6858000"/>
              <a:gd name="connsiteX5" fmla="*/ 48099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809938" y="0"/>
                </a:lnTo>
                <a:lnTo>
                  <a:pt x="4904006" y="108596"/>
                </a:lnTo>
                <a:cubicBezTo>
                  <a:pt x="5648670" y="1010919"/>
                  <a:pt x="6096000" y="2167720"/>
                  <a:pt x="6096000" y="3429000"/>
                </a:cubicBezTo>
                <a:cubicBezTo>
                  <a:pt x="6096000" y="4690280"/>
                  <a:pt x="5648670" y="5847081"/>
                  <a:pt x="4904006" y="6749405"/>
                </a:cubicBezTo>
                <a:lnTo>
                  <a:pt x="48099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FI" dirty="0"/>
          </a:p>
        </p:txBody>
      </p:sp>
      <p:pic>
        <p:nvPicPr>
          <p:cNvPr id="8" name="Kuva 7" descr="Liikenne- ja viestintävirasto Traficom">
            <a:extLst>
              <a:ext uri="{FF2B5EF4-FFF2-40B4-BE49-F238E27FC236}">
                <a16:creationId xmlns:a16="http://schemas.microsoft.com/office/drawing/2014/main" id="{15AE5C71-0410-4EAF-80B5-D50768EC4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6123" y="1194997"/>
            <a:ext cx="3001432" cy="6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2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Väliotsikkodia_kuva_tai_väri_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8FA216-5927-0EDB-1582-5966BC43D5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8471364" cy="6858000"/>
          </a:xfrm>
          <a:custGeom>
            <a:avLst/>
            <a:gdLst>
              <a:gd name="connsiteX0" fmla="*/ 0 w 8471364"/>
              <a:gd name="connsiteY0" fmla="*/ 0 h 6858000"/>
              <a:gd name="connsiteX1" fmla="*/ 5538194 w 8471364"/>
              <a:gd name="connsiteY1" fmla="*/ 0 h 6858000"/>
              <a:gd name="connsiteX2" fmla="*/ 5700518 w 8471364"/>
              <a:gd name="connsiteY2" fmla="*/ 93302 h 6858000"/>
              <a:gd name="connsiteX3" fmla="*/ 8471364 w 8471364"/>
              <a:gd name="connsiteY3" fmla="*/ 5013475 h 6858000"/>
              <a:gd name="connsiteX4" fmla="*/ 8212629 w 8471364"/>
              <a:gd name="connsiteY4" fmla="*/ 6724260 h 6858000"/>
              <a:gd name="connsiteX5" fmla="*/ 8167360 w 8471364"/>
              <a:gd name="connsiteY5" fmla="*/ 6858000 h 6858000"/>
              <a:gd name="connsiteX6" fmla="*/ 0 w 847136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71364" h="6858000">
                <a:moveTo>
                  <a:pt x="0" y="0"/>
                </a:moveTo>
                <a:lnTo>
                  <a:pt x="5538194" y="0"/>
                </a:lnTo>
                <a:lnTo>
                  <a:pt x="5700518" y="93302"/>
                </a:lnTo>
                <a:cubicBezTo>
                  <a:pt x="7361705" y="1102316"/>
                  <a:pt x="8471364" y="2928353"/>
                  <a:pt x="8471364" y="5013475"/>
                </a:cubicBezTo>
                <a:cubicBezTo>
                  <a:pt x="8471364" y="5609224"/>
                  <a:pt x="8380780" y="6183824"/>
                  <a:pt x="8212629" y="6724260"/>
                </a:cubicBezTo>
                <a:lnTo>
                  <a:pt x="81673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1282" y="601662"/>
            <a:ext cx="4172043" cy="1127126"/>
          </a:xfrm>
        </p:spPr>
        <p:txBody>
          <a:bodyPr anchor="t"/>
          <a:lstStyle>
            <a:lvl1pPr algn="r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0543" y="1376363"/>
            <a:ext cx="3242782" cy="2926296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Valtakunnalliset liikenne-ennusteet 2024</a:t>
            </a:r>
            <a:endParaRPr lang="fi-FI" dirty="0"/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806ECF13-4C5E-46A8-AD03-8CB13402294E}" type="datetime1">
              <a:rPr lang="fi-FI" smtClean="0"/>
              <a:t>16.4.2024</a:t>
            </a:fld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437ABA1-B728-5D24-BC22-137946B9F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400" y="6490800"/>
            <a:ext cx="1170000" cy="158400"/>
          </a:xfr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8800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umm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EBF18-A891-8B79-C2B6-820C2FB8305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5D8BDDB5-7090-4055-A01C-411BF3D97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3325" y="601663"/>
            <a:ext cx="6930000" cy="972000"/>
          </a:xfrm>
          <a:effectLst>
            <a:outerShdw blurRad="260246" dist="9998" dir="5400000" algn="ctr" rotWithShape="0">
              <a:srgbClr val="000000">
                <a:alpha val="60000"/>
              </a:srgbClr>
            </a:outerShdw>
          </a:effectLst>
        </p:spPr>
        <p:txBody>
          <a:bodyPr anchor="b"/>
          <a:lstStyle>
            <a:lvl1pPr algn="r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perustyyl. napsautt.</a:t>
            </a:r>
            <a:endParaRPr lang="en-GB" noProof="0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D85E11-A5AA-4DC3-BA51-1D8F3812F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3325" y="1753664"/>
            <a:ext cx="6930000" cy="968400"/>
          </a:xfrm>
          <a:effectLst>
            <a:outerShdw blurRad="254000" dir="5040000" algn="ctr" rotWithShape="0">
              <a:srgbClr val="000000">
                <a:alpha val="70000"/>
              </a:srgbClr>
            </a:outerShdw>
          </a:effectLst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en-GB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EF8BC7-9DBC-4A07-A280-4DE1E67CCF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Valtakunnalliset liikenne-ennusteet 2024</a:t>
            </a: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EAB614-91BC-4CF0-9FD0-0E75925CB1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DDE37-D80B-47E5-A376-DBE5000C8409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16.4.2024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5BE560-416D-46AA-A90A-7A84609350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564B6CAD-213F-1B0F-BCA5-A7DA80715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400" y="6490800"/>
            <a:ext cx="1170000" cy="158400"/>
          </a:xfr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1750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Vaalea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EBF18-A891-8B79-C2B6-820C2FB8305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5D8BDDB5-7090-4055-A01C-411BF3D97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200" y="914400"/>
            <a:ext cx="6930000" cy="1019572"/>
          </a:xfrm>
          <a:effectLst/>
        </p:spPr>
        <p:txBody>
          <a:bodyPr anchor="b"/>
          <a:lstStyle>
            <a:lvl1pPr algn="l">
              <a:defRPr sz="3800" b="1">
                <a:solidFill>
                  <a:schemeClr val="tx2"/>
                </a:solidFill>
              </a:defRPr>
            </a:lvl1pPr>
          </a:lstStyle>
          <a:p>
            <a:r>
              <a:rPr lang="fi-FI" noProof="0"/>
              <a:t>Muokkaa perustyyl. napsautt.</a:t>
            </a:r>
            <a:endParaRPr lang="en-GB" noProof="0" dirty="0"/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ABD85E11-A5AA-4DC3-BA51-1D8F3812F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200" y="2066400"/>
            <a:ext cx="6930000" cy="968400"/>
          </a:xfrm>
          <a:effectLst/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en-GB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EF8BC7-9DBC-4A07-A280-4DE1E67CCF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Valtakunnalliset liikenne-ennusteet 2024</a:t>
            </a: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EAB614-91BC-4CF0-9FD0-0E75925CB1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9651B-F783-40E9-8D2B-662492B09DA4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16.4.2024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5BE560-416D-46AA-A90A-7A84609350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16BE4CA8-672C-BEEE-EA67-92251AFB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400" y="6490800"/>
            <a:ext cx="1170000" cy="158400"/>
          </a:xfr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2289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konit_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663" y="601663"/>
            <a:ext cx="5494337" cy="1127125"/>
          </a:xfrm>
        </p:spPr>
        <p:txBody>
          <a:bodyPr anchor="t"/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664" y="1365211"/>
            <a:ext cx="5494336" cy="1456048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Valtakunnalliset liikenne-ennusteet 2024</a:t>
            </a: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8969AD2E-2EA8-426E-A4DC-D41A33A15F25}" type="datetime1">
              <a:rPr lang="fi-FI" smtClean="0"/>
              <a:t>16.4.2024</a:t>
            </a:fld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314ADB-317C-87AF-0E03-F7978D16C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" y="3106509"/>
            <a:ext cx="12178308" cy="276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81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konit_tumm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663" y="1376093"/>
            <a:ext cx="5494337" cy="972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663" y="601663"/>
            <a:ext cx="5494337" cy="1127125"/>
          </a:xfrm>
        </p:spPr>
        <p:txBody>
          <a:bodyPr anchor="t"/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Valtakunnalliset liikenne-ennusteet 2024</a:t>
            </a:r>
            <a:endParaRPr lang="fi-FI" dirty="0"/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DB4F586-92D9-46C0-82C6-41C701101CC3}" type="datetime1">
              <a:rPr lang="fi-FI" smtClean="0"/>
              <a:t>16.4.2024</a:t>
            </a:fld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94FCE0-4079-4FBC-7DBD-6F30E0793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7240"/>
            <a:ext cx="12192000" cy="2762250"/>
          </a:xfrm>
          <a:prstGeom prst="rect">
            <a:avLst/>
          </a:prstGeom>
        </p:spPr>
      </p:pic>
      <p:pic>
        <p:nvPicPr>
          <p:cNvPr id="14" name="Kuva 11">
            <a:extLst>
              <a:ext uri="{FF2B5EF4-FFF2-40B4-BE49-F238E27FC236}">
                <a16:creationId xmlns:a16="http://schemas.microsoft.com/office/drawing/2014/main" id="{7600CAA5-FF58-09FC-7806-109B4F658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293" y="6490548"/>
            <a:ext cx="1158851" cy="15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682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Kaksi_kuvaa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633CA5-363D-42E1-9C8C-C7BFBF4A65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6530401" cy="6858001"/>
          </a:xfrm>
          <a:custGeom>
            <a:avLst/>
            <a:gdLst>
              <a:gd name="connsiteX0" fmla="*/ 0 w 6530401"/>
              <a:gd name="connsiteY0" fmla="*/ 0 h 6858001"/>
              <a:gd name="connsiteX1" fmla="*/ 5244339 w 6530401"/>
              <a:gd name="connsiteY1" fmla="*/ 0 h 6858001"/>
              <a:gd name="connsiteX2" fmla="*/ 5338407 w 6530401"/>
              <a:gd name="connsiteY2" fmla="*/ 108596 h 6858001"/>
              <a:gd name="connsiteX3" fmla="*/ 6530401 w 6530401"/>
              <a:gd name="connsiteY3" fmla="*/ 3429000 h 6858001"/>
              <a:gd name="connsiteX4" fmla="*/ 5338407 w 6530401"/>
              <a:gd name="connsiteY4" fmla="*/ 6749405 h 6858001"/>
              <a:gd name="connsiteX5" fmla="*/ 5244338 w 6530401"/>
              <a:gd name="connsiteY5" fmla="*/ 6858001 h 6858001"/>
              <a:gd name="connsiteX6" fmla="*/ 0 w 6530401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0401" h="6858001">
                <a:moveTo>
                  <a:pt x="0" y="0"/>
                </a:moveTo>
                <a:lnTo>
                  <a:pt x="5244339" y="0"/>
                </a:lnTo>
                <a:lnTo>
                  <a:pt x="5338407" y="108596"/>
                </a:lnTo>
                <a:cubicBezTo>
                  <a:pt x="6083071" y="1010919"/>
                  <a:pt x="6530401" y="2167720"/>
                  <a:pt x="6530401" y="3429000"/>
                </a:cubicBezTo>
                <a:cubicBezTo>
                  <a:pt x="6530401" y="4690280"/>
                  <a:pt x="6083071" y="5847081"/>
                  <a:pt x="5338407" y="6749405"/>
                </a:cubicBezTo>
                <a:lnTo>
                  <a:pt x="5244338" y="6858001"/>
                </a:lnTo>
                <a:lnTo>
                  <a:pt x="0" y="685800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2B5D60B4-8F31-9E28-4F4B-5F203DB9C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400" y="6490800"/>
            <a:ext cx="1170000" cy="158400"/>
          </a:xfr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4BDE79F-109B-6CAC-ACD2-CDF7FBA425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63212" y="0"/>
            <a:ext cx="6828789" cy="6858000"/>
          </a:xfrm>
          <a:custGeom>
            <a:avLst/>
            <a:gdLst>
              <a:gd name="connsiteX0" fmla="*/ 0 w 6828789"/>
              <a:gd name="connsiteY0" fmla="*/ 0 h 6858000"/>
              <a:gd name="connsiteX1" fmla="*/ 6828789 w 6828789"/>
              <a:gd name="connsiteY1" fmla="*/ 0 h 6858000"/>
              <a:gd name="connsiteX2" fmla="*/ 6828789 w 6828789"/>
              <a:gd name="connsiteY2" fmla="*/ 6858000 h 6858000"/>
              <a:gd name="connsiteX3" fmla="*/ 0 w 6828789"/>
              <a:gd name="connsiteY3" fmla="*/ 6858000 h 6858000"/>
              <a:gd name="connsiteX4" fmla="*/ 94068 w 6828789"/>
              <a:gd name="connsiteY4" fmla="*/ 6749405 h 6858000"/>
              <a:gd name="connsiteX5" fmla="*/ 1286062 w 6828789"/>
              <a:gd name="connsiteY5" fmla="*/ 3429000 h 6858000"/>
              <a:gd name="connsiteX6" fmla="*/ 94068 w 6828789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28789" h="6858000">
                <a:moveTo>
                  <a:pt x="0" y="0"/>
                </a:moveTo>
                <a:lnTo>
                  <a:pt x="6828789" y="0"/>
                </a:lnTo>
                <a:lnTo>
                  <a:pt x="6828789" y="6858000"/>
                </a:lnTo>
                <a:lnTo>
                  <a:pt x="0" y="6858000"/>
                </a:lnTo>
                <a:lnTo>
                  <a:pt x="94068" y="6749405"/>
                </a:lnTo>
                <a:cubicBezTo>
                  <a:pt x="838732" y="5847081"/>
                  <a:pt x="1286062" y="4690280"/>
                  <a:pt x="1286062" y="3429000"/>
                </a:cubicBezTo>
                <a:cubicBezTo>
                  <a:pt x="1286062" y="2167720"/>
                  <a:pt x="838732" y="1010919"/>
                  <a:pt x="94068" y="108596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FI" dirty="0"/>
          </a:p>
        </p:txBody>
      </p:sp>
      <p:sp>
        <p:nvSpPr>
          <p:cNvPr id="12" name="Alatunnisteen paikkamerkki 10">
            <a:extLst>
              <a:ext uri="{FF2B5EF4-FFF2-40B4-BE49-F238E27FC236}">
                <a16:creationId xmlns:a16="http://schemas.microsoft.com/office/drawing/2014/main" id="{890D0764-9D39-051D-E31B-D2F12B59A4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07022" y="6466504"/>
            <a:ext cx="3588978" cy="25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Valtakunnalliset liikenne-ennusteet 2024</a:t>
            </a:r>
            <a:endParaRPr lang="fi-FI" dirty="0"/>
          </a:p>
        </p:txBody>
      </p:sp>
      <p:sp>
        <p:nvSpPr>
          <p:cNvPr id="13" name="Päivämäärän paikkamerkki 7">
            <a:extLst>
              <a:ext uri="{FF2B5EF4-FFF2-40B4-BE49-F238E27FC236}">
                <a16:creationId xmlns:a16="http://schemas.microsoft.com/office/drawing/2014/main" id="{C475DB7C-9802-7A93-3FFF-1D1C60CCDDA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164150" y="6466504"/>
            <a:ext cx="187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63A405A-0DE9-492A-B71B-362B0B31FC86}" type="datetime1">
              <a:rPr lang="fi-FI" smtClean="0"/>
              <a:t>16.4.2024</a:t>
            </a:fld>
            <a:endParaRPr lang="fi-FI" dirty="0"/>
          </a:p>
        </p:txBody>
      </p:sp>
      <p:sp>
        <p:nvSpPr>
          <p:cNvPr id="14" name="Dian numeron paikkamerkki 11">
            <a:extLst>
              <a:ext uri="{FF2B5EF4-FFF2-40B4-BE49-F238E27FC236}">
                <a16:creationId xmlns:a16="http://schemas.microsoft.com/office/drawing/2014/main" id="{5B7D8C49-CCB9-D752-0407-B22AA03A77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04000" y="6466504"/>
            <a:ext cx="610671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9979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Kaksi_kuvaa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664CDCB-40F3-B61C-3DF1-392DB71E04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001548" cy="6858000"/>
          </a:xfrm>
          <a:custGeom>
            <a:avLst/>
            <a:gdLst>
              <a:gd name="connsiteX0" fmla="*/ 0 w 7001548"/>
              <a:gd name="connsiteY0" fmla="*/ 0 h 6858000"/>
              <a:gd name="connsiteX1" fmla="*/ 7001548 w 7001548"/>
              <a:gd name="connsiteY1" fmla="*/ 0 h 6858000"/>
              <a:gd name="connsiteX2" fmla="*/ 6907480 w 7001548"/>
              <a:gd name="connsiteY2" fmla="*/ 108596 h 6858000"/>
              <a:gd name="connsiteX3" fmla="*/ 5715485 w 7001548"/>
              <a:gd name="connsiteY3" fmla="*/ 3429000 h 6858000"/>
              <a:gd name="connsiteX4" fmla="*/ 6907480 w 7001548"/>
              <a:gd name="connsiteY4" fmla="*/ 6749405 h 6858000"/>
              <a:gd name="connsiteX5" fmla="*/ 7001548 w 7001548"/>
              <a:gd name="connsiteY5" fmla="*/ 6858000 h 6858000"/>
              <a:gd name="connsiteX6" fmla="*/ 0 w 700154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1548" h="6858000">
                <a:moveTo>
                  <a:pt x="0" y="0"/>
                </a:moveTo>
                <a:lnTo>
                  <a:pt x="7001548" y="0"/>
                </a:lnTo>
                <a:lnTo>
                  <a:pt x="6907480" y="108596"/>
                </a:lnTo>
                <a:cubicBezTo>
                  <a:pt x="6162816" y="1010919"/>
                  <a:pt x="5715485" y="2167720"/>
                  <a:pt x="5715485" y="3429000"/>
                </a:cubicBezTo>
                <a:cubicBezTo>
                  <a:pt x="5715485" y="4690280"/>
                  <a:pt x="6162816" y="5847081"/>
                  <a:pt x="6907480" y="6749405"/>
                </a:cubicBezTo>
                <a:lnTo>
                  <a:pt x="7001548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5A861390-BC65-D90B-A67A-81EC2CA5A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400" y="6490800"/>
            <a:ext cx="1170000" cy="158400"/>
          </a:xfrm>
          <a:blipFill>
            <a:blip r:embed="rId2"/>
            <a:stretch>
              <a:fillRect/>
            </a:stretch>
          </a:blipFill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9480CDD-F2DF-ABB6-4D21-D339413768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24542" y="0"/>
            <a:ext cx="6367458" cy="6858000"/>
          </a:xfrm>
          <a:custGeom>
            <a:avLst/>
            <a:gdLst>
              <a:gd name="connsiteX0" fmla="*/ 1286063 w 6367458"/>
              <a:gd name="connsiteY0" fmla="*/ 0 h 6858000"/>
              <a:gd name="connsiteX1" fmla="*/ 6367458 w 6367458"/>
              <a:gd name="connsiteY1" fmla="*/ 0 h 6858000"/>
              <a:gd name="connsiteX2" fmla="*/ 6367458 w 6367458"/>
              <a:gd name="connsiteY2" fmla="*/ 6858000 h 6858000"/>
              <a:gd name="connsiteX3" fmla="*/ 1286063 w 6367458"/>
              <a:gd name="connsiteY3" fmla="*/ 6858000 h 6858000"/>
              <a:gd name="connsiteX4" fmla="*/ 1191995 w 6367458"/>
              <a:gd name="connsiteY4" fmla="*/ 6749405 h 6858000"/>
              <a:gd name="connsiteX5" fmla="*/ 0 w 6367458"/>
              <a:gd name="connsiteY5" fmla="*/ 3429000 h 6858000"/>
              <a:gd name="connsiteX6" fmla="*/ 1191995 w 6367458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67458" h="6858000">
                <a:moveTo>
                  <a:pt x="1286063" y="0"/>
                </a:moveTo>
                <a:lnTo>
                  <a:pt x="6367458" y="0"/>
                </a:lnTo>
                <a:lnTo>
                  <a:pt x="6367458" y="6858000"/>
                </a:lnTo>
                <a:lnTo>
                  <a:pt x="1286063" y="6858000"/>
                </a:lnTo>
                <a:lnTo>
                  <a:pt x="1191995" y="6749405"/>
                </a:lnTo>
                <a:cubicBezTo>
                  <a:pt x="447331" y="5847081"/>
                  <a:pt x="0" y="4690280"/>
                  <a:pt x="0" y="3429000"/>
                </a:cubicBezTo>
                <a:cubicBezTo>
                  <a:pt x="0" y="2167720"/>
                  <a:pt x="447331" y="1010919"/>
                  <a:pt x="1191995" y="108596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12" name="Alatunnisteen paikkamerkki 10">
            <a:extLst>
              <a:ext uri="{FF2B5EF4-FFF2-40B4-BE49-F238E27FC236}">
                <a16:creationId xmlns:a16="http://schemas.microsoft.com/office/drawing/2014/main" id="{E3380DD7-B927-F80E-1485-3D677EE601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07022" y="6466504"/>
            <a:ext cx="3588978" cy="25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Valtakunnalliset liikenne-ennusteet 2024</a:t>
            </a:r>
            <a:endParaRPr lang="fi-FI" dirty="0"/>
          </a:p>
        </p:txBody>
      </p:sp>
      <p:sp>
        <p:nvSpPr>
          <p:cNvPr id="13" name="Päivämäärän paikkamerkki 7">
            <a:extLst>
              <a:ext uri="{FF2B5EF4-FFF2-40B4-BE49-F238E27FC236}">
                <a16:creationId xmlns:a16="http://schemas.microsoft.com/office/drawing/2014/main" id="{7AC75DE7-1369-7459-CD9C-777319A2C5A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164150" y="6466504"/>
            <a:ext cx="187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023743A-824F-4B25-A709-2F810FB820BF}" type="datetime1">
              <a:rPr lang="fi-FI" smtClean="0"/>
              <a:t>16.4.2024</a:t>
            </a:fld>
            <a:endParaRPr lang="fi-FI" dirty="0"/>
          </a:p>
        </p:txBody>
      </p:sp>
      <p:sp>
        <p:nvSpPr>
          <p:cNvPr id="14" name="Dian numeron paikkamerkki 11">
            <a:extLst>
              <a:ext uri="{FF2B5EF4-FFF2-40B4-BE49-F238E27FC236}">
                <a16:creationId xmlns:a16="http://schemas.microsoft.com/office/drawing/2014/main" id="{45468E87-8776-F96B-3440-0E3E5E66C4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04000" y="6466504"/>
            <a:ext cx="610671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25674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9_Lopetus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C31EDD55-C41C-9E4D-C5EF-6A7A1982E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4809938 w 6096000"/>
              <a:gd name="connsiteY1" fmla="*/ 0 h 6858000"/>
              <a:gd name="connsiteX2" fmla="*/ 4904006 w 6096000"/>
              <a:gd name="connsiteY2" fmla="*/ 108596 h 6858000"/>
              <a:gd name="connsiteX3" fmla="*/ 6096000 w 6096000"/>
              <a:gd name="connsiteY3" fmla="*/ 3429000 h 6858000"/>
              <a:gd name="connsiteX4" fmla="*/ 4904006 w 6096000"/>
              <a:gd name="connsiteY4" fmla="*/ 6749405 h 6858000"/>
              <a:gd name="connsiteX5" fmla="*/ 48099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809938" y="0"/>
                </a:lnTo>
                <a:lnTo>
                  <a:pt x="4904006" y="108596"/>
                </a:lnTo>
                <a:cubicBezTo>
                  <a:pt x="5648670" y="1010919"/>
                  <a:pt x="6096000" y="2167720"/>
                  <a:pt x="6096000" y="3429000"/>
                </a:cubicBezTo>
                <a:cubicBezTo>
                  <a:pt x="6096000" y="4690280"/>
                  <a:pt x="5648670" y="5847081"/>
                  <a:pt x="4904006" y="6749405"/>
                </a:cubicBezTo>
                <a:lnTo>
                  <a:pt x="48099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endParaRPr lang="en-FI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2000" y="2595138"/>
            <a:ext cx="4764000" cy="2431412"/>
          </a:xfrm>
        </p:spPr>
        <p:txBody>
          <a:bodyPr anchor="b">
            <a:noAutofit/>
          </a:bodyPr>
          <a:lstStyle>
            <a:lvl1pPr algn="l">
              <a:defRPr sz="3800" b="1" cap="none" baseline="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12000" y="5206550"/>
            <a:ext cx="4764000" cy="9720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96E1121-9A04-DF32-96C1-1C77E7007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6646C-FAFA-431F-97C4-345F02FB5128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16.4.2024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C40F370-7881-2D45-CCBB-9D1F9E3A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" name="Kuva 8" descr="Liikenne- ja viestintävirasto Traficom">
            <a:extLst>
              <a:ext uri="{FF2B5EF4-FFF2-40B4-BE49-F238E27FC236}">
                <a16:creationId xmlns:a16="http://schemas.microsoft.com/office/drawing/2014/main" id="{046234B7-137B-6806-7011-3560101411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6123" y="1194997"/>
            <a:ext cx="3001432" cy="6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69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FCBDF-0386-4904-AA3D-50427845674F}" type="datetime1">
              <a:rPr lang="fi-FI" smtClean="0"/>
              <a:t>16.4.2024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Valtakunnalliset liikenne-ennusteet 2024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6295-8D2F-44A0-A605-83BB202593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516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tsikkodia_ikon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2463" y="2857550"/>
            <a:ext cx="5067536" cy="2169000"/>
          </a:xfrm>
        </p:spPr>
        <p:txBody>
          <a:bodyPr anchor="b"/>
          <a:lstStyle>
            <a:lvl1pPr algn="r">
              <a:defRPr sz="3800" b="1"/>
            </a:lvl1pPr>
          </a:lstStyle>
          <a:p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2463" y="5206550"/>
            <a:ext cx="5067536" cy="972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9A7DEC2-5842-0951-0ACC-7F3103169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4809938 w 6096000"/>
              <a:gd name="connsiteY1" fmla="*/ 0 h 6858000"/>
              <a:gd name="connsiteX2" fmla="*/ 4904006 w 6096000"/>
              <a:gd name="connsiteY2" fmla="*/ 108596 h 6858000"/>
              <a:gd name="connsiteX3" fmla="*/ 6096000 w 6096000"/>
              <a:gd name="connsiteY3" fmla="*/ 3429000 h 6858000"/>
              <a:gd name="connsiteX4" fmla="*/ 4904006 w 6096000"/>
              <a:gd name="connsiteY4" fmla="*/ 6749405 h 6858000"/>
              <a:gd name="connsiteX5" fmla="*/ 48099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809938" y="0"/>
                </a:lnTo>
                <a:lnTo>
                  <a:pt x="4904006" y="108596"/>
                </a:lnTo>
                <a:cubicBezTo>
                  <a:pt x="5648670" y="1010919"/>
                  <a:pt x="6096000" y="2167720"/>
                  <a:pt x="6096000" y="3429000"/>
                </a:cubicBezTo>
                <a:cubicBezTo>
                  <a:pt x="6096000" y="4690280"/>
                  <a:pt x="5648670" y="5847081"/>
                  <a:pt x="4904006" y="6749405"/>
                </a:cubicBezTo>
                <a:lnTo>
                  <a:pt x="48099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endParaRPr lang="en-FI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754A59EF-6601-481C-8F1E-85253E26A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" y="2329543"/>
            <a:ext cx="5889726" cy="2303033"/>
          </a:xfrm>
          <a:prstGeom prst="rect">
            <a:avLst/>
          </a:prstGeom>
        </p:spPr>
      </p:pic>
      <p:pic>
        <p:nvPicPr>
          <p:cNvPr id="8" name="Kuva 7" descr="Liikenne- ja viestintävirasto Traficom">
            <a:extLst>
              <a:ext uri="{FF2B5EF4-FFF2-40B4-BE49-F238E27FC236}">
                <a16:creationId xmlns:a16="http://schemas.microsoft.com/office/drawing/2014/main" id="{0C0CC08A-7141-701C-38CF-39B1B2B3EC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6123" y="1194997"/>
            <a:ext cx="3001432" cy="6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6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_ja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747358"/>
            <a:ext cx="10746000" cy="4437275"/>
          </a:xfrm>
        </p:spPr>
        <p:txBody>
          <a:bodyPr/>
          <a:lstStyle/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Valtakunnalliset liikenne-ennusteet 2024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61DDC-D673-4AD5-8977-7408B6A7F991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16.4.2024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786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isältö_ja_kuva_tai_vä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612000"/>
            <a:ext cx="7104000" cy="1108800"/>
          </a:xfrm>
        </p:spPr>
        <p:txBody>
          <a:bodyPr/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736725"/>
            <a:ext cx="7104000" cy="4437275"/>
          </a:xfrm>
        </p:spPr>
        <p:txBody>
          <a:bodyPr/>
          <a:lstStyle/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DEE3086-9377-0AC1-2357-D5A9D18081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30200" y="0"/>
            <a:ext cx="3661800" cy="6858000"/>
          </a:xfrm>
          <a:custGeom>
            <a:avLst/>
            <a:gdLst>
              <a:gd name="connsiteX0" fmla="*/ 1286063 w 3661800"/>
              <a:gd name="connsiteY0" fmla="*/ 0 h 6858000"/>
              <a:gd name="connsiteX1" fmla="*/ 3661800 w 3661800"/>
              <a:gd name="connsiteY1" fmla="*/ 0 h 6858000"/>
              <a:gd name="connsiteX2" fmla="*/ 3661800 w 3661800"/>
              <a:gd name="connsiteY2" fmla="*/ 6858000 h 6858000"/>
              <a:gd name="connsiteX3" fmla="*/ 1286063 w 3661800"/>
              <a:gd name="connsiteY3" fmla="*/ 6858000 h 6858000"/>
              <a:gd name="connsiteX4" fmla="*/ 1191995 w 3661800"/>
              <a:gd name="connsiteY4" fmla="*/ 6749405 h 6858000"/>
              <a:gd name="connsiteX5" fmla="*/ 0 w 3661800"/>
              <a:gd name="connsiteY5" fmla="*/ 3429000 h 6858000"/>
              <a:gd name="connsiteX6" fmla="*/ 1191995 w 3661800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1800" h="6858000">
                <a:moveTo>
                  <a:pt x="1286063" y="0"/>
                </a:moveTo>
                <a:lnTo>
                  <a:pt x="3661800" y="0"/>
                </a:lnTo>
                <a:lnTo>
                  <a:pt x="3661800" y="6858000"/>
                </a:lnTo>
                <a:lnTo>
                  <a:pt x="1286063" y="6858000"/>
                </a:lnTo>
                <a:lnTo>
                  <a:pt x="1191995" y="6749405"/>
                </a:lnTo>
                <a:cubicBezTo>
                  <a:pt x="447331" y="5847081"/>
                  <a:pt x="0" y="4690280"/>
                  <a:pt x="0" y="3429000"/>
                </a:cubicBezTo>
                <a:cubicBezTo>
                  <a:pt x="0" y="2167720"/>
                  <a:pt x="447331" y="1010919"/>
                  <a:pt x="1191995" y="108596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Valtakunnalliset liikenne-ennusteet 2024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97886C-95CD-4898-9019-59E1B226DCEE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16.4.2024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523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isältö_ja_iso_kuva_tai_vä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C1A5E9-D42C-4D43-8CA5-39B0F1DB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612000"/>
            <a:ext cx="5020704" cy="1108800"/>
          </a:xfrm>
        </p:spPr>
        <p:txBody>
          <a:bodyPr/>
          <a:lstStyle/>
          <a:p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746D6-3E70-49E1-8B41-0A345555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736725"/>
            <a:ext cx="5020704" cy="4437275"/>
          </a:xfrm>
        </p:spPr>
        <p:txBody>
          <a:bodyPr/>
          <a:lstStyle/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A42AC09-A746-8C88-74AB-010E3AFBF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4750" y="0"/>
            <a:ext cx="5937250" cy="6858000"/>
          </a:xfrm>
          <a:custGeom>
            <a:avLst/>
            <a:gdLst>
              <a:gd name="connsiteX0" fmla="*/ 1286063 w 5937250"/>
              <a:gd name="connsiteY0" fmla="*/ 0 h 6858000"/>
              <a:gd name="connsiteX1" fmla="*/ 5937250 w 5937250"/>
              <a:gd name="connsiteY1" fmla="*/ 0 h 6858000"/>
              <a:gd name="connsiteX2" fmla="*/ 5937250 w 5937250"/>
              <a:gd name="connsiteY2" fmla="*/ 6858000 h 6858000"/>
              <a:gd name="connsiteX3" fmla="*/ 1286063 w 5937250"/>
              <a:gd name="connsiteY3" fmla="*/ 6858000 h 6858000"/>
              <a:gd name="connsiteX4" fmla="*/ 1191995 w 5937250"/>
              <a:gd name="connsiteY4" fmla="*/ 6749405 h 6858000"/>
              <a:gd name="connsiteX5" fmla="*/ 0 w 5937250"/>
              <a:gd name="connsiteY5" fmla="*/ 3429000 h 6858000"/>
              <a:gd name="connsiteX6" fmla="*/ 1191995 w 5937250"/>
              <a:gd name="connsiteY6" fmla="*/ 1085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7250" h="6858000">
                <a:moveTo>
                  <a:pt x="1286063" y="0"/>
                </a:moveTo>
                <a:lnTo>
                  <a:pt x="5937250" y="0"/>
                </a:lnTo>
                <a:lnTo>
                  <a:pt x="5937250" y="6858000"/>
                </a:lnTo>
                <a:lnTo>
                  <a:pt x="1286063" y="6858000"/>
                </a:lnTo>
                <a:lnTo>
                  <a:pt x="1191995" y="6749405"/>
                </a:lnTo>
                <a:cubicBezTo>
                  <a:pt x="447331" y="5847081"/>
                  <a:pt x="0" y="4690280"/>
                  <a:pt x="0" y="3429000"/>
                </a:cubicBezTo>
                <a:cubicBezTo>
                  <a:pt x="0" y="2167720"/>
                  <a:pt x="447331" y="1010919"/>
                  <a:pt x="1191995" y="108596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0231BA-9E4C-454A-AA20-81787EF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Valtakunnalliset liikenne-ennusteet 2024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65B8CB-64D5-4936-8F86-950A5F8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2BF1A-EC13-494B-AEF2-48FD0E919893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16.4.2024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6DA02A-6C94-4B34-9C65-5F8A0BE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967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Kaksi_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C69458-A717-4EAB-8ECB-6673B0D0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5FED6C-9254-4D0D-8417-0CC6FBB12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180" y="1736725"/>
            <a:ext cx="5184000" cy="4444108"/>
          </a:xfrm>
        </p:spPr>
        <p:txBody>
          <a:bodyPr/>
          <a:lstStyle/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F52451D-462F-4324-819D-5AEBFCE90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3351" y="1736725"/>
            <a:ext cx="5184000" cy="4444108"/>
          </a:xfrm>
        </p:spPr>
        <p:txBody>
          <a:bodyPr/>
          <a:lstStyle/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5FF3B8A-CF93-4362-88E6-1E11BC257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Valtakunnalliset liikenne-ennusteet 2024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B521478-3113-468F-B523-9E429EB09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07783-2023-4AB2-8E4E-AFE13DB15D44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16.4.2024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8D948DA-032C-488C-8CB9-2AC2027C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761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EF542232-B672-4C32-A8F2-74DBFBABB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181FD25-2BF1-4554-900A-0BB0B0481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767" y="1736725"/>
            <a:ext cx="5184000" cy="432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44F9D91-A551-4850-8459-2412B2CD7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767" y="2168724"/>
            <a:ext cx="5184000" cy="4009826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noProof="0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F0E0C8E-87A3-4998-A6FB-C3FBD1686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6725"/>
            <a:ext cx="5184000" cy="4320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83105CA-AD84-4C63-A3F9-E238BA49B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68724"/>
            <a:ext cx="5184000" cy="4009826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noProof="0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165415A-CD5D-4B23-8B7D-5794B6970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Valtakunnalliset liikenne-ennusteet 2024</a:t>
            </a: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7BA898F-CCE9-4DB1-A3B5-4988E3853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E569A-97E7-4F33-9AE2-5FED843C772D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16.4.2024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968FC8D-1ECB-4BA6-BDB9-52373ECFF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93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Vain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CD627D-4466-4DE2-8091-94568D497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5EFEB35-83D0-4510-BFBF-F0D2F5DB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Valtakunnalliset liikenne-ennusteet 2024</a:t>
            </a: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BE35A1F-6521-4E44-998D-229ECD63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11B0A-FEA7-4BA9-A7A9-D6F68000BE7F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16.4.2024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CB975A5-1EAF-412D-848B-6B048E99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05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äliotsikkodia_kuva_tai_väri_o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331965-5214-461C-BEB3-6F5370F8F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051" y="610051"/>
            <a:ext cx="4172043" cy="1127126"/>
          </a:xfrm>
        </p:spPr>
        <p:txBody>
          <a:bodyPr anchor="t"/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B4C0696-1858-4EE1-8103-E344FB596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664" y="1376362"/>
            <a:ext cx="3466997" cy="2052637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3B3CC76-B329-54EF-A9B2-307DC11F0E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65480" y="0"/>
            <a:ext cx="8426520" cy="6858000"/>
          </a:xfrm>
          <a:custGeom>
            <a:avLst/>
            <a:gdLst>
              <a:gd name="connsiteX0" fmla="*/ 2933171 w 8426520"/>
              <a:gd name="connsiteY0" fmla="*/ 0 h 6858000"/>
              <a:gd name="connsiteX1" fmla="*/ 8426520 w 8426520"/>
              <a:gd name="connsiteY1" fmla="*/ 0 h 6858000"/>
              <a:gd name="connsiteX2" fmla="*/ 8426520 w 8426520"/>
              <a:gd name="connsiteY2" fmla="*/ 6858000 h 6858000"/>
              <a:gd name="connsiteX3" fmla="*/ 304004 w 8426520"/>
              <a:gd name="connsiteY3" fmla="*/ 6858000 h 6858000"/>
              <a:gd name="connsiteX4" fmla="*/ 258736 w 8426520"/>
              <a:gd name="connsiteY4" fmla="*/ 6724260 h 6858000"/>
              <a:gd name="connsiteX5" fmla="*/ 0 w 8426520"/>
              <a:gd name="connsiteY5" fmla="*/ 5013475 h 6858000"/>
              <a:gd name="connsiteX6" fmla="*/ 2770847 w 8426520"/>
              <a:gd name="connsiteY6" fmla="*/ 933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520" h="6858000">
                <a:moveTo>
                  <a:pt x="2933171" y="0"/>
                </a:moveTo>
                <a:lnTo>
                  <a:pt x="8426520" y="0"/>
                </a:lnTo>
                <a:lnTo>
                  <a:pt x="8426520" y="6858000"/>
                </a:lnTo>
                <a:lnTo>
                  <a:pt x="304004" y="6858000"/>
                </a:lnTo>
                <a:lnTo>
                  <a:pt x="258736" y="6724260"/>
                </a:lnTo>
                <a:cubicBezTo>
                  <a:pt x="90585" y="6183824"/>
                  <a:pt x="0" y="5609224"/>
                  <a:pt x="0" y="5013475"/>
                </a:cubicBezTo>
                <a:cubicBezTo>
                  <a:pt x="0" y="2928353"/>
                  <a:pt x="1109659" y="1102316"/>
                  <a:pt x="2770847" y="9330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4363EDDE-ADD3-4504-8A94-8E34C40C8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7C878E"/>
                </a:solidFill>
              </a:defRPr>
            </a:lvl1pPr>
          </a:lstStyle>
          <a:p>
            <a:pPr>
              <a:defRPr/>
            </a:pPr>
            <a:r>
              <a:rPr lang="fi-FI"/>
              <a:t>Valtakunnalliset liikenne-ennusteet 2024</a:t>
            </a:r>
            <a:endParaRPr lang="fi-FI" dirty="0"/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169D6F5-1440-4AD1-BFD2-06029438D0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7446246-AA01-41A9-8303-E5BE533CA072}" type="datetime1">
              <a:rPr lang="fi-FI" smtClean="0"/>
              <a:t>16.4.2024</a:t>
            </a:fld>
            <a:endParaRPr lang="fi-FI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62C44236-A5A3-44F0-A1ED-F788F96664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7DE6E4-DC77-456C-872A-552B509F49AF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38582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11">
            <a:extLst>
              <a:ext uri="{FF2B5EF4-FFF2-40B4-BE49-F238E27FC236}">
                <a16:creationId xmlns:a16="http://schemas.microsoft.com/office/drawing/2014/main" id="{FF450953-E86B-4CE1-A3E6-114DAF049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 bwMode="auto">
          <a:xfrm>
            <a:off x="212430" y="6490548"/>
            <a:ext cx="1170578" cy="15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0C829BA-2C9F-4C7E-8A47-3D9F9CC8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612000"/>
            <a:ext cx="10746000" cy="1108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fi-FI" noProof="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F62209A-AF68-492D-AC06-25DBD3C0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000" y="1736725"/>
            <a:ext cx="10746000" cy="4437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noProof="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57077C5-42E2-4285-A08A-7508B4635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7022" y="6466504"/>
            <a:ext cx="358897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7C878E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Valtakunnalliset liikenne-ennusteet 2024</a:t>
            </a: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E94F4B6-6E26-4DFB-852C-F2285979F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64150" y="6466504"/>
            <a:ext cx="187200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C878E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6FE83-B6E8-47BE-BE22-52F6B708F2CC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16.4.2024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E4E371-AE67-45EA-BF47-9E7127178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4000" y="6466504"/>
            <a:ext cx="610671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7C878E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DE6E4-DC77-456C-872A-552B509F49AF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7C878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7C878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87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13000"/>
        </a:lnSpc>
        <a:spcBef>
          <a:spcPts val="1200"/>
        </a:spcBef>
        <a:buClr>
          <a:schemeClr val="tx2"/>
        </a:buClr>
        <a:buFont typeface="Wingdings 3" panose="05040102010807070707" pitchFamily="18" charset="2"/>
        <a:buChar char="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Wingdings 3" panose="05040102010807070707" pitchFamily="18" charset="2"/>
        <a:buChar char="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28000" indent="-2700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Wingdings 3" panose="05040102010807070707" pitchFamily="18" charset="2"/>
        <a:buChar char="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00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000" indent="-2700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56000" indent="-270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44000" indent="-270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68000" indent="-270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20000" indent="-270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79">
          <p15:clr>
            <a:srgbClr val="F26B43"/>
          </p15:clr>
        </p15:guide>
        <p15:guide id="3" pos="7158">
          <p15:clr>
            <a:srgbClr val="F26B43"/>
          </p15:clr>
        </p15:guide>
        <p15:guide id="4" orient="horz" pos="1094">
          <p15:clr>
            <a:srgbClr val="F26B43"/>
          </p15:clr>
        </p15:guide>
        <p15:guide id="5" orient="horz" pos="1201">
          <p15:clr>
            <a:srgbClr val="F26B43"/>
          </p15:clr>
        </p15:guide>
        <p15:guide id="6" orient="horz" pos="3892">
          <p15:clr>
            <a:srgbClr val="F26B43"/>
          </p15:clr>
        </p15:guide>
        <p15:guide id="7" orient="horz" pos="379">
          <p15:clr>
            <a:srgbClr val="F26B43"/>
          </p15:clr>
        </p15:guide>
        <p15:guide id="8" orient="horz" pos="4187">
          <p15:clr>
            <a:srgbClr val="F26B43"/>
          </p15:clr>
        </p15:guide>
        <p15:guide id="9" pos="3840">
          <p15:clr>
            <a:srgbClr val="F26B43"/>
          </p15:clr>
        </p15:guide>
        <p15:guide id="10" pos="3940">
          <p15:clr>
            <a:srgbClr val="F26B43"/>
          </p15:clr>
        </p15:guide>
        <p15:guide id="12" orient="horz" pos="86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184889-2E3B-B9E5-C45F-92A28544A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988" y="697230"/>
            <a:ext cx="3906623" cy="5525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66A1C2-DAE2-70A8-BEF8-90CD779D3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829" y="697230"/>
            <a:ext cx="3906623" cy="552536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E464510-306A-40C9-BBEC-A43B83456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Valtakunnalliset liikenne-ennusteet 2024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1FC7D24-79A7-4EBE-9615-E099391A7353}"/>
              </a:ext>
            </a:extLst>
          </p:cNvPr>
          <p:cNvSpPr txBox="1"/>
          <p:nvPr/>
        </p:nvSpPr>
        <p:spPr>
          <a:xfrm>
            <a:off x="1016908" y="614411"/>
            <a:ext cx="10470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rgbClr val="002060"/>
                </a:solidFill>
              </a:rPr>
              <a:t>Matkojen määrä rataosittain 2030 ja 2040 </a:t>
            </a:r>
          </a:p>
        </p:txBody>
      </p:sp>
    </p:spTree>
    <p:extLst>
      <p:ext uri="{BB962C8B-B14F-4D97-AF65-F5344CB8AC3E}">
        <p14:creationId xmlns:p14="http://schemas.microsoft.com/office/powerpoint/2010/main" val="2361688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EF9F45-D135-CD8E-5D8F-D451B8597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231" y="716872"/>
            <a:ext cx="4065190" cy="5749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0C239D-52EA-334A-882E-94BE7FDA2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30" y="670352"/>
            <a:ext cx="4065191" cy="574963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453450E-B95C-4C2E-B143-BCC828D6D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Valtakunnalliset liikenne-ennusteet 2024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3FBD804-1417-45A6-AACD-4E2E363BC55A}"/>
              </a:ext>
            </a:extLst>
          </p:cNvPr>
          <p:cNvSpPr txBox="1"/>
          <p:nvPr/>
        </p:nvSpPr>
        <p:spPr>
          <a:xfrm>
            <a:off x="1016908" y="614411"/>
            <a:ext cx="10470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rgbClr val="002060"/>
                </a:solidFill>
              </a:rPr>
              <a:t>Matkojen määrä rataosittain 2050 ja 2060</a:t>
            </a:r>
          </a:p>
        </p:txBody>
      </p:sp>
    </p:spTree>
    <p:extLst>
      <p:ext uri="{BB962C8B-B14F-4D97-AF65-F5344CB8AC3E}">
        <p14:creationId xmlns:p14="http://schemas.microsoft.com/office/powerpoint/2010/main" val="1366009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EAC8F-49E4-AD22-11F6-DD69DEED0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335" y="575322"/>
            <a:ext cx="9167795" cy="635309"/>
          </a:xfrm>
        </p:spPr>
        <p:txBody>
          <a:bodyPr>
            <a:noAutofit/>
          </a:bodyPr>
          <a:lstStyle/>
          <a:p>
            <a:r>
              <a:rPr lang="fi-FI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Vuoden 2021 ja 2023 </a:t>
            </a:r>
            <a:r>
              <a:rPr lang="fi-FI" sz="2000" dirty="0"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toteutuneet</a:t>
            </a:r>
            <a:r>
              <a:rPr lang="fi-FI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kuljetusmäärät rataverkolla </a:t>
            </a:r>
            <a:r>
              <a:rPr lang="fi-FI" sz="20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(1000 nettotonnia)</a:t>
            </a:r>
            <a:endParaRPr lang="en-FI" sz="20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3653A-460D-A07B-A05C-81A6FDEB6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242" y="1394460"/>
            <a:ext cx="3462886" cy="4888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F96584-CFF1-3E1D-AB31-7658AA43D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460" y="1394457"/>
            <a:ext cx="3462887" cy="488822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0911554-7FF7-46BD-9736-2A224983D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Valtakunnalliset liikenne-ennusteet 2024</a:t>
            </a:r>
          </a:p>
        </p:txBody>
      </p:sp>
    </p:spTree>
    <p:extLst>
      <p:ext uri="{BB962C8B-B14F-4D97-AF65-F5344CB8AC3E}">
        <p14:creationId xmlns:p14="http://schemas.microsoft.com/office/powerpoint/2010/main" val="383523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EAC8F-49E4-AD22-11F6-DD69DEED0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625885"/>
            <a:ext cx="10742930" cy="918330"/>
          </a:xfrm>
        </p:spPr>
        <p:txBody>
          <a:bodyPr>
            <a:normAutofit/>
          </a:bodyPr>
          <a:lstStyle/>
          <a:p>
            <a:r>
              <a:rPr lang="fi-FI" sz="2000" dirty="0"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Vuoden 2030 ennustetut kuljetusmäärät rataverkolla ja muutos vuodesta 2021 </a:t>
            </a:r>
            <a:r>
              <a:rPr lang="fi-FI" sz="2000" b="0" dirty="0"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(1000 nettotonnia) *</a:t>
            </a:r>
            <a:r>
              <a:rPr lang="fi-FI" sz="2000" b="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Kuvat esitetty</a:t>
            </a:r>
            <a:r>
              <a:rPr lang="fi-FI" sz="2000" b="0" dirty="0"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vuoden 2022 ennusteessa</a:t>
            </a:r>
            <a:endParaRPr lang="en-FI" sz="2000" b="0" dirty="0">
              <a:latin typeface="+mn-lt"/>
            </a:endParaRPr>
          </a:p>
        </p:txBody>
      </p:sp>
      <p:pic>
        <p:nvPicPr>
          <p:cNvPr id="6" name="Graphic 70">
            <a:extLst>
              <a:ext uri="{FF2B5EF4-FFF2-40B4-BE49-F238E27FC236}">
                <a16:creationId xmlns:a16="http://schemas.microsoft.com/office/drawing/2014/main" id="{7F0AD928-7EA3-16A7-819A-AEBEBF527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4884" b="3975"/>
          <a:stretch/>
        </p:blipFill>
        <p:spPr bwMode="auto">
          <a:xfrm>
            <a:off x="1682736" y="1675032"/>
            <a:ext cx="3079125" cy="46015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Graphic 51">
            <a:extLst>
              <a:ext uri="{FF2B5EF4-FFF2-40B4-BE49-F238E27FC236}">
                <a16:creationId xmlns:a16="http://schemas.microsoft.com/office/drawing/2014/main" id="{8CB821BD-4A69-315E-B4D9-40D1D50E82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4810" b="3744"/>
          <a:stretch/>
        </p:blipFill>
        <p:spPr bwMode="auto">
          <a:xfrm>
            <a:off x="5736420" y="1734153"/>
            <a:ext cx="3066193" cy="46015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F7CF513-1906-4AE3-9D4E-17B65D1A3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Valtakunnalliset liikenne-ennusteet 2024</a:t>
            </a:r>
          </a:p>
        </p:txBody>
      </p:sp>
    </p:spTree>
    <p:extLst>
      <p:ext uri="{BB962C8B-B14F-4D97-AF65-F5344CB8AC3E}">
        <p14:creationId xmlns:p14="http://schemas.microsoft.com/office/powerpoint/2010/main" val="3564651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FC5FF-CD8B-5141-89E1-EE7983B8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051" y="608247"/>
            <a:ext cx="10083909" cy="7524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dirty="0">
                <a:latin typeface="+mn-lt"/>
                <a:ea typeface="Verdana" panose="020B0604030504040204" pitchFamily="34" charset="0"/>
              </a:rPr>
              <a:t>Vuosien 2040, 2050 ja 2060 ennustetut kuljetusmäärät rataverkolla </a:t>
            </a:r>
            <a:r>
              <a:rPr lang="fi-FI" sz="2000" b="0" dirty="0">
                <a:latin typeface="+mn-lt"/>
                <a:ea typeface="Verdana" panose="020B0604030504040204" pitchFamily="34" charset="0"/>
              </a:rPr>
              <a:t>(1000 nettotonnia) * Kuvat esitetty vuoden 2022 ennusteessa</a:t>
            </a:r>
            <a:endParaRPr lang="en-FI" sz="2000" b="0" dirty="0"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5" name="Graphic 71">
            <a:extLst>
              <a:ext uri="{FF2B5EF4-FFF2-40B4-BE49-F238E27FC236}">
                <a16:creationId xmlns:a16="http://schemas.microsoft.com/office/drawing/2014/main" id="{77B54D8E-C6EB-BDB3-C65A-C8C9F815EB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4810" b="4058"/>
          <a:stretch/>
        </p:blipFill>
        <p:spPr bwMode="auto">
          <a:xfrm>
            <a:off x="1296802" y="1387432"/>
            <a:ext cx="3273796" cy="4891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phic 57">
            <a:extLst>
              <a:ext uri="{FF2B5EF4-FFF2-40B4-BE49-F238E27FC236}">
                <a16:creationId xmlns:a16="http://schemas.microsoft.com/office/drawing/2014/main" id="{77A432FB-4A38-EE8D-46BF-99F54D0752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4810" b="3744"/>
          <a:stretch/>
        </p:blipFill>
        <p:spPr bwMode="auto">
          <a:xfrm>
            <a:off x="4916617" y="1387432"/>
            <a:ext cx="3272718" cy="49115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phic 59">
            <a:extLst>
              <a:ext uri="{FF2B5EF4-FFF2-40B4-BE49-F238E27FC236}">
                <a16:creationId xmlns:a16="http://schemas.microsoft.com/office/drawing/2014/main" id="{74E776AB-5E1D-51F0-E042-EFCE532542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4810" b="3744"/>
          <a:stretch/>
        </p:blipFill>
        <p:spPr bwMode="auto">
          <a:xfrm>
            <a:off x="8482216" y="1388468"/>
            <a:ext cx="3271218" cy="49094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C7CB481-EDF3-4580-9208-76F254CB5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Valtakunnalliset liikenne-ennusteet 2024</a:t>
            </a:r>
          </a:p>
        </p:txBody>
      </p:sp>
    </p:spTree>
    <p:extLst>
      <p:ext uri="{BB962C8B-B14F-4D97-AF65-F5344CB8AC3E}">
        <p14:creationId xmlns:p14="http://schemas.microsoft.com/office/powerpoint/2010/main" val="3209692275"/>
      </p:ext>
    </p:extLst>
  </p:cSld>
  <p:clrMapOvr>
    <a:masterClrMapping/>
  </p:clrMapOvr>
</p:sld>
</file>

<file path=ppt/theme/theme1.xml><?xml version="1.0" encoding="utf-8"?>
<a:theme xmlns:a="http://schemas.openxmlformats.org/drawingml/2006/main" name="Traficom su">
  <a:themeElements>
    <a:clrScheme name="Traficom_2022">
      <a:dk1>
        <a:srgbClr val="000000"/>
      </a:dk1>
      <a:lt1>
        <a:srgbClr val="FFFFFF"/>
      </a:lt1>
      <a:dk2>
        <a:srgbClr val="002B74"/>
      </a:dk2>
      <a:lt2>
        <a:srgbClr val="0058B1"/>
      </a:lt2>
      <a:accent1>
        <a:srgbClr val="002B74"/>
      </a:accent1>
      <a:accent2>
        <a:srgbClr val="EC017F"/>
      </a:accent2>
      <a:accent3>
        <a:srgbClr val="669BD0"/>
      </a:accent3>
      <a:accent4>
        <a:srgbClr val="81D600"/>
      </a:accent4>
      <a:accent5>
        <a:srgbClr val="00AEB2"/>
      </a:accent5>
      <a:accent6>
        <a:srgbClr val="0058B1"/>
      </a:accent6>
      <a:hlink>
        <a:srgbClr val="00AEB2"/>
      </a:hlink>
      <a:folHlink>
        <a:srgbClr val="820083"/>
      </a:folHlink>
    </a:clrScheme>
    <a:fontScheme name="Traficom 202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wrap="square" rtlCol="0" anchor="t">
        <a:noAutofit/>
      </a:bodyPr>
      <a:lstStyle>
        <a:defPPr algn="ctr">
          <a:defRPr dirty="0" err="1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rgbClr val="00AE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rgbClr val="00AEB2"/>
        </a:solidFill>
      </a:spPr>
      <a:bodyPr wrap="none" rtlCol="0">
        <a:spAutoFit/>
      </a:bodyPr>
      <a:lstStyle>
        <a:defPPr algn="l">
          <a:defRPr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Traficom 1">
      <a:srgbClr val="00AEB2"/>
    </a:custClr>
    <a:custClr name="Traficom 2">
      <a:srgbClr val="018285"/>
    </a:custClr>
    <a:custClr name="Traficom 3">
      <a:srgbClr val="0058B1"/>
    </a:custClr>
    <a:custClr name="Traficom 4">
      <a:srgbClr val="159637"/>
    </a:custClr>
    <a:custClr name="Traficom 5">
      <a:srgbClr val="81D600"/>
    </a:custClr>
    <a:custClr name="Traficom 6">
      <a:srgbClr val="009EFF"/>
    </a:custClr>
    <a:custClr name="Traficom 7">
      <a:srgbClr val="0066CC"/>
    </a:custClr>
    <a:custClr name="Traficom 8">
      <a:srgbClr val="EC017F"/>
    </a:custClr>
    <a:custClr name="Traficom 9">
      <a:srgbClr val="E90008"/>
    </a:custClr>
    <a:custClr name="Traficom 10">
      <a:srgbClr val="FF7D00"/>
    </a:custClr>
    <a:custClr name="Traficom 11">
      <a:srgbClr val="FFD400"/>
    </a:custClr>
    <a:custClr name="Traficom 12">
      <a:srgbClr val="056805"/>
    </a:custClr>
    <a:custClr name="Traficom 13">
      <a:srgbClr val="026273"/>
    </a:custClr>
    <a:custClr name="Traficom 14">
      <a:srgbClr val="002C74"/>
    </a:custClr>
    <a:custClr name="Traficom 15">
      <a:srgbClr val="820084"/>
    </a:custClr>
    <a:custClr name="Traficom 16">
      <a:srgbClr val="9E003B"/>
    </a:custClr>
  </a:custClrLst>
  <a:extLst>
    <a:ext uri="{05A4C25C-085E-4340-85A3-A5531E510DB2}">
      <thm15:themeFamily xmlns:thm15="http://schemas.microsoft.com/office/thememl/2012/main" name="2 TRAFICOM FI.potx" id="{77DC5045-66A7-4B62-9879-63A86C5E365F}" vid="{AC9C5C43-DAAD-48D4-A4A5-09DEE50C53EF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76</Words>
  <Application>Microsoft Office PowerPoint</Application>
  <PresentationFormat>Laajakuva</PresentationFormat>
  <Paragraphs>10</Paragraphs>
  <Slides>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9" baseType="lpstr">
      <vt:lpstr>Calibri</vt:lpstr>
      <vt:lpstr>Verdana</vt:lpstr>
      <vt:lpstr>Wingdings 3</vt:lpstr>
      <vt:lpstr>Traficom su</vt:lpstr>
      <vt:lpstr>PowerPoint-esitys</vt:lpstr>
      <vt:lpstr>PowerPoint-esitys</vt:lpstr>
      <vt:lpstr>Vuoden 2021 ja 2023 toteutuneet kuljetusmäärät rataverkolla (1000 nettotonnia)</vt:lpstr>
      <vt:lpstr>Vuoden 2030 ennustetut kuljetusmäärät rataverkolla ja muutos vuodesta 2021 (1000 nettotonnia) *Kuvat esitetty vuoden 2022 ennusteessa</vt:lpstr>
      <vt:lpstr>Vuosien 2040, 2050 ja 2060 ennustetut kuljetusmäärät rataverkolla (1000 nettotonnia) * Kuvat esitetty vuoden 2022 ennusteessa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Kuikka Hannu</dc:creator>
  <cp:lastModifiedBy>Kuikka Hannu</cp:lastModifiedBy>
  <cp:revision>18</cp:revision>
  <dcterms:created xsi:type="dcterms:W3CDTF">2023-05-04T11:44:45Z</dcterms:created>
  <dcterms:modified xsi:type="dcterms:W3CDTF">2024-04-16T12:02:22Z</dcterms:modified>
</cp:coreProperties>
</file>